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37" r:id="rId38"/>
    <p:sldId id="292" r:id="rId39"/>
    <p:sldId id="293" r:id="rId40"/>
    <p:sldId id="294" r:id="rId41"/>
    <p:sldId id="295" r:id="rId42"/>
    <p:sldId id="296" r:id="rId43"/>
    <p:sldId id="336" r:id="rId44"/>
    <p:sldId id="297" r:id="rId45"/>
    <p:sldId id="298" r:id="rId46"/>
    <p:sldId id="299" r:id="rId47"/>
    <p:sldId id="331" r:id="rId48"/>
    <p:sldId id="300" r:id="rId49"/>
    <p:sldId id="301" r:id="rId50"/>
    <p:sldId id="302" r:id="rId51"/>
    <p:sldId id="332" r:id="rId52"/>
    <p:sldId id="303" r:id="rId53"/>
    <p:sldId id="307" r:id="rId54"/>
    <p:sldId id="305" r:id="rId55"/>
    <p:sldId id="306" r:id="rId56"/>
    <p:sldId id="308" r:id="rId57"/>
    <p:sldId id="333" r:id="rId58"/>
    <p:sldId id="334" r:id="rId59"/>
    <p:sldId id="309" r:id="rId60"/>
    <p:sldId id="310" r:id="rId61"/>
    <p:sldId id="311" r:id="rId62"/>
    <p:sldId id="312" r:id="rId63"/>
    <p:sldId id="304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48" r:id="rId78"/>
    <p:sldId id="361" r:id="rId79"/>
    <p:sldId id="363" r:id="rId80"/>
    <p:sldId id="362" r:id="rId81"/>
    <p:sldId id="338" r:id="rId82"/>
    <p:sldId id="367" r:id="rId83"/>
    <p:sldId id="339" r:id="rId84"/>
    <p:sldId id="340" r:id="rId85"/>
    <p:sldId id="364" r:id="rId86"/>
    <p:sldId id="341" r:id="rId87"/>
    <p:sldId id="342" r:id="rId88"/>
    <p:sldId id="365" r:id="rId89"/>
    <p:sldId id="343" r:id="rId90"/>
    <p:sldId id="369" r:id="rId91"/>
    <p:sldId id="344" r:id="rId92"/>
    <p:sldId id="345" r:id="rId93"/>
    <p:sldId id="346" r:id="rId94"/>
    <p:sldId id="347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68" r:id="rId105"/>
    <p:sldId id="358" r:id="rId106"/>
    <p:sldId id="359" r:id="rId107"/>
    <p:sldId id="326" r:id="rId108"/>
    <p:sldId id="360" r:id="rId109"/>
    <p:sldId id="375" r:id="rId110"/>
    <p:sldId id="371" r:id="rId111"/>
    <p:sldId id="370" r:id="rId112"/>
    <p:sldId id="374" r:id="rId113"/>
    <p:sldId id="372" r:id="rId114"/>
    <p:sldId id="379" r:id="rId115"/>
    <p:sldId id="380" r:id="rId116"/>
    <p:sldId id="381" r:id="rId117"/>
    <p:sldId id="382" r:id="rId118"/>
    <p:sldId id="383" r:id="rId119"/>
    <p:sldId id="384" r:id="rId120"/>
    <p:sldId id="385" r:id="rId121"/>
    <p:sldId id="386" r:id="rId122"/>
    <p:sldId id="373" r:id="rId123"/>
    <p:sldId id="330" r:id="rId124"/>
    <p:sldId id="327" r:id="rId125"/>
    <p:sldId id="387" r:id="rId126"/>
    <p:sldId id="328" r:id="rId127"/>
    <p:sldId id="329" r:id="rId128"/>
    <p:sldId id="376" r:id="rId129"/>
    <p:sldId id="377" r:id="rId130"/>
    <p:sldId id="378" r:id="rId131"/>
    <p:sldId id="388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128" autoAdjust="0"/>
  </p:normalViewPr>
  <p:slideViewPr>
    <p:cSldViewPr snapToGrid="0">
      <p:cViewPr varScale="1">
        <p:scale>
          <a:sx n="101" d="100"/>
          <a:sy n="101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trick\Documents\Training\allianz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trick\Documents\Training\allianz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Sheet2!$C$3</c:f>
              <c:strCache>
                <c:ptCount val="1"/>
                <c:pt idx="0">
                  <c:v>lengte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Sheet2!$B$4:$B$10</c:f>
              <c:strCache>
                <c:ptCount val="7"/>
                <c:pt idx="0">
                  <c:v>Laurens</c:v>
                </c:pt>
                <c:pt idx="1">
                  <c:v>Niels</c:v>
                </c:pt>
                <c:pt idx="2">
                  <c:v>Edwin</c:v>
                </c:pt>
                <c:pt idx="3">
                  <c:v>Peter</c:v>
                </c:pt>
                <c:pt idx="4">
                  <c:v>Roeland</c:v>
                </c:pt>
                <c:pt idx="5">
                  <c:v>Rowy</c:v>
                </c:pt>
                <c:pt idx="6">
                  <c:v>Patrick</c:v>
                </c:pt>
              </c:strCache>
            </c:strRef>
          </c:cat>
          <c:val>
            <c:numRef>
              <c:f>Sheet2!$C$4:$C$10</c:f>
              <c:numCache>
                <c:formatCode>General</c:formatCode>
                <c:ptCount val="7"/>
                <c:pt idx="0">
                  <c:v>7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7</c:v>
                </c:pt>
                <c:pt idx="5">
                  <c:v>4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C0-4B3D-A250-DF5EE9E7D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4506224"/>
        <c:axId val="914503272"/>
      </c:barChart>
      <c:catAx>
        <c:axId val="91450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914503272"/>
        <c:crosses val="autoZero"/>
        <c:auto val="1"/>
        <c:lblAlgn val="ctr"/>
        <c:lblOffset val="100"/>
        <c:noMultiLvlLbl val="0"/>
      </c:catAx>
      <c:valAx>
        <c:axId val="914503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914506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Laurens</c:v>
          </c:tx>
          <c:invertIfNegative val="0"/>
          <c:val>
            <c:numRef>
              <c:f>Sheet2!$C$4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94-4423-89C5-FC4D0B795064}"/>
            </c:ext>
          </c:extLst>
        </c:ser>
        <c:ser>
          <c:idx val="1"/>
          <c:order val="1"/>
          <c:tx>
            <c:v>Niels</c:v>
          </c:tx>
          <c:invertIfNegative val="0"/>
          <c:val>
            <c:numRef>
              <c:f>Sheet2!$C$5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094-4423-89C5-FC4D0B795064}"/>
            </c:ext>
          </c:extLst>
        </c:ser>
        <c:ser>
          <c:idx val="2"/>
          <c:order val="2"/>
          <c:tx>
            <c:v>Edwin</c:v>
          </c:tx>
          <c:invertIfNegative val="0"/>
          <c:val>
            <c:numRef>
              <c:f>Sheet2!$C$6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094-4423-89C5-FC4D0B795064}"/>
            </c:ext>
          </c:extLst>
        </c:ser>
        <c:ser>
          <c:idx val="3"/>
          <c:order val="3"/>
          <c:tx>
            <c:v>Peter</c:v>
          </c:tx>
          <c:invertIfNegative val="0"/>
          <c:val>
            <c:numRef>
              <c:f>Sheet2!$C$7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094-4423-89C5-FC4D0B795064}"/>
            </c:ext>
          </c:extLst>
        </c:ser>
        <c:ser>
          <c:idx val="4"/>
          <c:order val="4"/>
          <c:tx>
            <c:v>Roeland</c:v>
          </c:tx>
          <c:invertIfNegative val="0"/>
          <c:val>
            <c:numRef>
              <c:f>Sheet2!$C$8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94-4423-89C5-FC4D0B795064}"/>
            </c:ext>
          </c:extLst>
        </c:ser>
        <c:ser>
          <c:idx val="5"/>
          <c:order val="5"/>
          <c:tx>
            <c:v>Rowy</c:v>
          </c:tx>
          <c:invertIfNegative val="0"/>
          <c:val>
            <c:numRef>
              <c:f>Sheet2!$C$9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094-4423-89C5-FC4D0B795064}"/>
            </c:ext>
          </c:extLst>
        </c:ser>
        <c:ser>
          <c:idx val="6"/>
          <c:order val="6"/>
          <c:tx>
            <c:v>Patrick</c:v>
          </c:tx>
          <c:invertIfNegative val="0"/>
          <c:val>
            <c:numRef>
              <c:f>Sheet2!$C$10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094-4423-89C5-FC4D0B795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18266792"/>
        <c:axId val="918268432"/>
      </c:barChart>
      <c:catAx>
        <c:axId val="918266792"/>
        <c:scaling>
          <c:orientation val="minMax"/>
        </c:scaling>
        <c:delete val="0"/>
        <c:axPos val="b"/>
        <c:majorTickMark val="out"/>
        <c:minorTickMark val="none"/>
        <c:tickLblPos val="nextTo"/>
        <c:crossAx val="918268432"/>
        <c:crosses val="autoZero"/>
        <c:auto val="1"/>
        <c:lblAlgn val="ctr"/>
        <c:lblOffset val="100"/>
        <c:noMultiLvlLbl val="0"/>
      </c:catAx>
      <c:valAx>
        <c:axId val="91826843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18266792"/>
        <c:crosses val="autoZero"/>
        <c:crossBetween val="between"/>
      </c:valAx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1FD332-A3BA-4D5A-A579-DCDDCDAAD69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CAAAF-5348-4CD5-8F45-A089ECA5D49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6136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511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5428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1623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https://www.wallstreetmojo.com/vba-split-string-into-array/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816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79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7682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104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563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7CAAAF-5348-4CD5-8F45-A089ECA5D49C}" type="slidenum">
              <a:rPr lang="en-NL" smtClean="0"/>
              <a:t>121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816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1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388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11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04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2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281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621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4466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0506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20669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463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6A9F53F-69A5-49BB-ADD7-F56B0EF2B6DC}" type="datetimeFigureOut">
              <a:rPr lang="en-NL" smtClean="0"/>
              <a:t>05/04/2022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C393885-FA43-4D7D-9BD1-E046A0820B7E}" type="slidenum">
              <a:rPr lang="en-NL" smtClean="0"/>
              <a:t>‹#›</a:t>
            </a:fld>
            <a:endParaRPr lang="en-N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8E7A-A7A6-4894-8BFC-13CC65481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DBDF9-D4C7-4F9F-A625-57D887B943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Allianz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752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FBC5-3186-4C12-B2D1-040954F7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box buttons and icons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06C0-62B9-4B73-BF86-3E8E4166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8EA0-55B2-459E-99AF-C96EAFE3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1"/>
            <a:ext cx="6767322" cy="41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4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6E40-F1C2-4B71-992D-E325FD86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used row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E33FF-37C7-4178-96AE-0431D5960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26CDE-D2D3-40E1-A655-240E6DA2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15" y="2286000"/>
            <a:ext cx="7644713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051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7B07-E7E1-478D-B9E4-A826D501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 and chart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BC0D0-EE5B-4A0A-A112-7E68C67D8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F2180-0F28-44DA-85AD-ED2733DF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8" y="2286000"/>
            <a:ext cx="9462602" cy="202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959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C0DF-A381-4121-B144-37E60A91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32672-36DC-4FD4-8EEA-C8A61549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F3598-7BDA-4443-8827-ECB764491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29" y="2286000"/>
            <a:ext cx="9438500" cy="19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3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EBD0-9D93-4BEE-A01D-04E08AAAB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53B05-0BE2-4F4E-B05F-44B34B08B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D4A0C-D53D-4103-80C3-EB68EC32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59657"/>
            <a:ext cx="6654866" cy="587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81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036D-A87B-4728-85CD-F8568465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random </a:t>
            </a:r>
            <a:r>
              <a:rPr lang="en-US" dirty="0" err="1"/>
              <a:t>gemiddelde</a:t>
            </a:r>
            <a:r>
              <a:rPr lang="en-US" dirty="0"/>
              <a:t>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25D5A-BF77-433E-8BF8-13C6BEF17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de data van </a:t>
            </a:r>
            <a:r>
              <a:rPr lang="en-US" dirty="0" err="1"/>
              <a:t>opdracht</a:t>
            </a:r>
            <a:r>
              <a:rPr lang="en-US" dirty="0"/>
              <a:t> random </a:t>
            </a:r>
            <a:r>
              <a:rPr lang="en-US" dirty="0" err="1"/>
              <a:t>gemiddelde</a:t>
            </a:r>
            <a:r>
              <a:rPr lang="en-US" dirty="0"/>
              <a:t> 1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grafiek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Bonus: </a:t>
            </a:r>
          </a:p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serie</a:t>
            </a:r>
            <a:r>
              <a:rPr lang="en-US" dirty="0"/>
              <a:t> in het </a:t>
            </a:r>
            <a:r>
              <a:rPr lang="en-US" dirty="0" err="1"/>
              <a:t>verschil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de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verwachte</a:t>
            </a:r>
            <a:r>
              <a:rPr lang="en-US" dirty="0"/>
              <a:t> </a:t>
            </a:r>
            <a:r>
              <a:rPr lang="en-US" dirty="0" err="1"/>
              <a:t>gemiddelde</a:t>
            </a:r>
            <a:r>
              <a:rPr lang="en-US" dirty="0"/>
              <a:t>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serie</a:t>
            </a:r>
            <a:r>
              <a:rPr lang="en-US" dirty="0"/>
              <a:t> in de </a:t>
            </a:r>
            <a:r>
              <a:rPr lang="en-US" dirty="0" err="1"/>
              <a:t>grafiek</a:t>
            </a:r>
            <a:r>
              <a:rPr lang="en-US" dirty="0"/>
              <a:t> </a:t>
            </a:r>
            <a:r>
              <a:rPr lang="en-US" dirty="0" err="1"/>
              <a:t>zien</a:t>
            </a:r>
            <a:endParaRPr lang="en-US" dirty="0"/>
          </a:p>
          <a:p>
            <a:r>
              <a:rPr lang="en-US" dirty="0"/>
              <a:t>Sla de </a:t>
            </a:r>
            <a:r>
              <a:rPr lang="en-US" dirty="0" err="1"/>
              <a:t>eerst</a:t>
            </a:r>
            <a:r>
              <a:rPr lang="en-US" dirty="0"/>
              <a:t> 10 </a:t>
            </a:r>
            <a:r>
              <a:rPr lang="en-US" dirty="0" err="1"/>
              <a:t>waarden</a:t>
            </a:r>
            <a:r>
              <a:rPr lang="en-US" dirty="0"/>
              <a:t> over </a:t>
            </a:r>
            <a:r>
              <a:rPr lang="en-US" dirty="0" err="1"/>
              <a:t>en</a:t>
            </a:r>
            <a:r>
              <a:rPr lang="en-US" dirty="0"/>
              <a:t> begin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waarde</a:t>
            </a:r>
            <a:r>
              <a:rPr lang="en-US" dirty="0"/>
              <a:t> 11 </a:t>
            </a:r>
            <a:r>
              <a:rPr lang="en-US" dirty="0" err="1"/>
              <a:t>en</a:t>
            </a:r>
            <a:r>
              <a:rPr lang="en-US" dirty="0"/>
              <a:t> doe </a:t>
            </a:r>
            <a:r>
              <a:rPr lang="en-US" dirty="0" err="1"/>
              <a:t>hetzelfde</a:t>
            </a:r>
            <a:r>
              <a:rPr lang="en-US" dirty="0"/>
              <a:t> met de delta </a:t>
            </a:r>
            <a:r>
              <a:rPr lang="en-US" dirty="0" err="1"/>
              <a:t>waarde</a:t>
            </a:r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116824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01E25-F8E1-473C-897E-D44FCC6A6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Empty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8D6BF-2F52-4828-9043-CBFEC368B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2ECD6-E173-46D4-A350-54342334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6506612" cy="2487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0DA47-48C3-41C6-BC15-71A7E7446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013" y="1612490"/>
            <a:ext cx="4257168" cy="48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520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44EB-AAD7-42E7-915D-D55648AA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formula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65AC5-4362-4E71-A561-83598574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FF8EA-D522-4F7A-AE50-ECE0F4AE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3752"/>
            <a:ext cx="6044117" cy="69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1A3DD-19EF-452C-BE7D-C5A435EBC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476" y="0"/>
            <a:ext cx="7239769" cy="688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0C3B2D-0A39-407D-9946-58916E0A7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55" y="1709985"/>
            <a:ext cx="3899440" cy="41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589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84A9-A029-4160-9474-6E60E39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Staafdiagram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54CE-F312-4459-B8CB-41FC240A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staaf</a:t>
            </a:r>
            <a:r>
              <a:rPr lang="en-US" dirty="0"/>
              <a:t> diagram met de </a:t>
            </a:r>
            <a:r>
              <a:rPr lang="en-US" dirty="0" err="1"/>
              <a:t>lengte</a:t>
            </a:r>
            <a:r>
              <a:rPr lang="en-US" dirty="0"/>
              <a:t> van de </a:t>
            </a:r>
            <a:r>
              <a:rPr lang="en-US" dirty="0" err="1"/>
              <a:t>namen</a:t>
            </a:r>
            <a:endParaRPr lang="en-US" dirty="0"/>
          </a:p>
          <a:p>
            <a:endParaRPr lang="en-NL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2DA861-F684-49C7-B330-0D30874E89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6990872"/>
              </p:ext>
            </p:extLst>
          </p:nvPr>
        </p:nvGraphicFramePr>
        <p:xfrm>
          <a:off x="1828800" y="29260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FF3A1AE-3E93-4819-807A-50BC342A78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128351"/>
              </p:ext>
            </p:extLst>
          </p:nvPr>
        </p:nvGraphicFramePr>
        <p:xfrm>
          <a:off x="6613525" y="2700528"/>
          <a:ext cx="5080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43179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5FC-D845-44B8-A123-000A99D4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B8ABE-0AC9-404C-9C84-FCA90740D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instance deleting rows</a:t>
            </a:r>
          </a:p>
          <a:p>
            <a:r>
              <a:rPr lang="en-US" dirty="0"/>
              <a:t>Turn </a:t>
            </a:r>
            <a:r>
              <a:rPr lang="en-US" dirty="0" err="1"/>
              <a:t>ScreenUpdating</a:t>
            </a:r>
            <a:r>
              <a:rPr lang="en-US" dirty="0"/>
              <a:t> off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DBB5A-64BE-4601-935C-4465047F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28" y="822960"/>
            <a:ext cx="63531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60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A385-F28D-409F-B8D0-BB677A080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the different chart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1CC9-FF7B-46F0-9149-8826B3EEE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it easier to find your </a:t>
            </a:r>
            <a:r>
              <a:rPr lang="en-US" dirty="0" err="1"/>
              <a:t>chartobjects</a:t>
            </a:r>
            <a:r>
              <a:rPr lang="en-US" dirty="0"/>
              <a:t>, charts </a:t>
            </a:r>
            <a:r>
              <a:rPr lang="en-US" dirty="0" err="1"/>
              <a:t>etc</a:t>
            </a:r>
            <a:r>
              <a:rPr lang="en-US" dirty="0"/>
              <a:t> later on you can use the name property.</a:t>
            </a:r>
          </a:p>
          <a:p>
            <a:endParaRPr lang="en-US" dirty="0"/>
          </a:p>
          <a:p>
            <a:r>
              <a:rPr lang="en-US" dirty="0"/>
              <a:t>chtObj.name = “</a:t>
            </a:r>
            <a:r>
              <a:rPr lang="en-US" dirty="0" err="1"/>
              <a:t>chartobjectname</a:t>
            </a:r>
            <a:r>
              <a:rPr lang="en-US" dirty="0"/>
              <a:t>”</a:t>
            </a:r>
          </a:p>
          <a:p>
            <a:r>
              <a:rPr lang="en-US" dirty="0"/>
              <a:t>Cht.name = “</a:t>
            </a:r>
            <a:r>
              <a:rPr lang="en-US" dirty="0" err="1"/>
              <a:t>chartname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 err="1"/>
              <a:t>etc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118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200C-8687-40D1-9B60-31F7FE7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value from Message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8169B-EBFF-4620-A696-987A5E776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85D3E-84EA-41B8-84FF-07A3F498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1904999"/>
            <a:ext cx="7616384" cy="1609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63087-9875-4255-8BDB-803DAC05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14724"/>
            <a:ext cx="6786372" cy="290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888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4076C-2939-4FAB-A89B-4B9CB52C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9C7E8-D235-4F5D-A9F1-7B224362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4 different line charts: </a:t>
            </a:r>
            <a:r>
              <a:rPr lang="en-US" dirty="0" err="1"/>
              <a:t>hoogste</a:t>
            </a:r>
            <a:r>
              <a:rPr lang="en-US" dirty="0"/>
              <a:t>, normal, </a:t>
            </a:r>
            <a:r>
              <a:rPr lang="en-US" dirty="0" err="1"/>
              <a:t>gemiddeld</a:t>
            </a:r>
            <a:r>
              <a:rPr lang="en-US" dirty="0"/>
              <a:t>, </a:t>
            </a:r>
            <a:r>
              <a:rPr lang="en-US" dirty="0" err="1"/>
              <a:t>laagste</a:t>
            </a:r>
            <a:endParaRPr lang="en-US" dirty="0"/>
          </a:p>
          <a:p>
            <a:r>
              <a:rPr lang="en-US" dirty="0"/>
              <a:t>Make sure to name them all.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4ADC8-9F31-4D6B-A42F-752C5509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881437"/>
            <a:ext cx="81534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725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A83A-BE94-4ABD-8D81-50F8341A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an existing chart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8A484-4BA8-493F-8AF2-7DD1CA3D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 is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om </a:t>
            </a:r>
            <a:r>
              <a:rPr lang="en-US" dirty="0" err="1"/>
              <a:t>bestaande</a:t>
            </a:r>
            <a:r>
              <a:rPr lang="en-US" dirty="0"/>
              <a:t> charts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met VBA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alleen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charts </a:t>
            </a:r>
            <a:r>
              <a:rPr lang="en-US" dirty="0" err="1"/>
              <a:t>maken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09154-A4B4-4212-8DAF-5021A3406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3290887"/>
            <a:ext cx="5068861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58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CE6D-3D76-4F26-A22B-19D4F8EE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F679-F73E-48ED-964F-DCAA32A35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myChtObj.Chart.SeriesCollection</a:t>
            </a:r>
            <a:r>
              <a:rPr lang="en-US" dirty="0"/>
              <a:t>(4).Delete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deletes the 4</a:t>
            </a:r>
            <a:r>
              <a:rPr lang="en-US" baseline="30000" dirty="0"/>
              <a:t>th</a:t>
            </a:r>
            <a:r>
              <a:rPr lang="en-US" dirty="0"/>
              <a:t> series in the chart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15170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FF39-FC48-4E31-98CC-EBB5526A1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75B35-3218-4914-A91B-1BEDF96C4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with the temperature exercise</a:t>
            </a:r>
          </a:p>
          <a:p>
            <a:r>
              <a:rPr lang="en-US" dirty="0"/>
              <a:t>Add the normal series to the </a:t>
            </a:r>
            <a:r>
              <a:rPr lang="en-US" dirty="0" err="1"/>
              <a:t>hoogste</a:t>
            </a:r>
            <a:r>
              <a:rPr lang="en-US" dirty="0"/>
              <a:t> and </a:t>
            </a:r>
            <a:r>
              <a:rPr lang="en-US" dirty="0" err="1"/>
              <a:t>laagste</a:t>
            </a:r>
            <a:r>
              <a:rPr lang="en-US" dirty="0"/>
              <a:t> </a:t>
            </a:r>
          </a:p>
          <a:p>
            <a:r>
              <a:rPr lang="en-US" dirty="0"/>
              <a:t>chart by finding the series in your</a:t>
            </a:r>
          </a:p>
          <a:p>
            <a:r>
              <a:rPr lang="en-US" dirty="0"/>
              <a:t> sheet (</a:t>
            </a:r>
            <a:r>
              <a:rPr lang="en-US" dirty="0" err="1"/>
              <a:t>ActiveSheet.ChartObjects</a:t>
            </a:r>
            <a:r>
              <a:rPr lang="en-US" dirty="0"/>
              <a:t>(x).Chart)</a:t>
            </a:r>
          </a:p>
          <a:p>
            <a:r>
              <a:rPr lang="en-US" dirty="0"/>
              <a:t>Set ser = </a:t>
            </a:r>
            <a:r>
              <a:rPr lang="en-US" dirty="0" err="1"/>
              <a:t>cht.seriescollection</a:t>
            </a:r>
            <a:r>
              <a:rPr lang="en-US" dirty="0"/>
              <a:t>(1)</a:t>
            </a:r>
          </a:p>
          <a:p>
            <a:endParaRPr lang="en-US" dirty="0"/>
          </a:p>
          <a:p>
            <a:r>
              <a:rPr lang="en-US" dirty="0"/>
              <a:t>Step 2: delete the normal and average chart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32086-F166-4473-92C5-70E1634D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425" y="266700"/>
            <a:ext cx="5562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8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AC99-3EFD-49FA-8CF9-263A26F6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4356-61F5-41F9-BA84-7BEA84B4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2230D-DF47-4AB1-B91D-0A9410AD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151622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5068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AB53-A49C-46EE-8908-B424A194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4503B-DBE2-4548-BF16-17DFAC86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E2E5-B115-49A2-A4C2-B5F2130A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00522" cy="363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945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FEA6D-8C72-4BF3-A86F-E6BEC776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7CF17-655E-457E-B605-756A2DAC2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0D086-E5C1-4A6D-A89E-69E53FC5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683642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59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C844-C7A4-45D7-A00E-6F59E8F3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B0FA-BE25-4EBF-94E7-69826598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22FC07-3A95-44B6-9CC8-E88E44E1C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3723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60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9C90F-46FD-451C-B02E-1251B08E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22720-894A-4D5E-83A4-DD1D13537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932BD-6EEF-4755-8899-9014D88E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2286000"/>
            <a:ext cx="7564037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963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2132-1AFC-41D0-AE10-5F1E2A441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A57A4-5F4F-40CD-8BB4-A6EA0AF85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C6E5B-6D06-4227-BB16-7A5ED345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57822" cy="38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60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8AFE5-1B70-4D6A-B9BC-EE23A4ED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72096-867A-4FA3-B3B5-5331154AC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17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C2A0D-9C22-470A-A424-FD2B5046E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28937"/>
            <a:ext cx="71532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01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5A9-0FD8-468F-B509-F5B7C90D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Copy, cut, paste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8E655-86E0-40A2-9F2F-82C2BFF7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56F3-1307-441A-A172-EAAD06A0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9054788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536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3AA2-6A30-4273-BDF7-5F241F42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E43DA-9FC3-4124-9D7B-4F4609845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Kopieer</a:t>
            </a:r>
            <a:r>
              <a:rPr lang="en-US" dirty="0"/>
              <a:t> de </a:t>
            </a:r>
            <a:r>
              <a:rPr lang="en-US" dirty="0" err="1"/>
              <a:t>inhoud</a:t>
            </a:r>
            <a:r>
              <a:rPr lang="en-US" dirty="0"/>
              <a:t> van </a:t>
            </a:r>
            <a:r>
              <a:rPr lang="en-US" dirty="0" err="1"/>
              <a:t>cel</a:t>
            </a:r>
            <a:r>
              <a:rPr lang="en-US" dirty="0"/>
              <a:t> B4 </a:t>
            </a:r>
            <a:r>
              <a:rPr lang="en-US" dirty="0" err="1"/>
              <a:t>naar</a:t>
            </a:r>
            <a:r>
              <a:rPr lang="en-US" dirty="0"/>
              <a:t> B14, B5 </a:t>
            </a:r>
            <a:r>
              <a:rPr lang="en-US" dirty="0" err="1"/>
              <a:t>naar</a:t>
            </a:r>
            <a:r>
              <a:rPr lang="en-US" dirty="0"/>
              <a:t> B15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Kopieer</a:t>
            </a:r>
            <a:r>
              <a:rPr lang="en-US" dirty="0"/>
              <a:t> de VALUE van C4 </a:t>
            </a:r>
            <a:r>
              <a:rPr lang="en-US" dirty="0" err="1"/>
              <a:t>naar</a:t>
            </a:r>
            <a:r>
              <a:rPr lang="en-US" dirty="0"/>
              <a:t> C14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C41F9-6A2F-4D3E-B44C-5CEA2718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122" y="1809750"/>
            <a:ext cx="2626720" cy="45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3EC8A-77AF-4E98-A27B-F7A952E1C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66" y="5394960"/>
            <a:ext cx="4543425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F61E94-50A5-47A2-8819-924ED1BE6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487" y="3429000"/>
            <a:ext cx="38195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366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F5ED-30F1-4A94-A8F6-BCA4238C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 operations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B6C1-8FB1-4FBD-8D80-25A35C794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times you can to copy the value in a column and paste them or insert them somewhere else.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32BC8-338C-4C07-AB86-C21FF519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219449"/>
            <a:ext cx="7434263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321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BB7BB-794C-4F02-BAF8-6694100F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47A3-A9BC-4D02-A147-9CF8022BA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591E3-E5D4-45FB-87FB-F1D5F0A39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521612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906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BD4C-CFB0-4B70-9E8C-466B3D1ED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50DCD-C96C-4605-A17C-A4C7264C7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6B1F6-4081-419F-A675-023FFCCA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19325"/>
            <a:ext cx="702491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88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A3D6-C447-4258-A996-51674B30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ACD7-D727-410D-BEAB-BB54AC3E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Kopie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van </a:t>
            </a:r>
            <a:r>
              <a:rPr lang="en-US" dirty="0" err="1"/>
              <a:t>kolom</a:t>
            </a:r>
            <a:r>
              <a:rPr lang="en-US" dirty="0"/>
              <a:t> B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plakken</a:t>
            </a:r>
            <a:r>
              <a:rPr lang="en-US" dirty="0"/>
              <a:t> in </a:t>
            </a:r>
            <a:r>
              <a:rPr lang="en-US" dirty="0" err="1"/>
              <a:t>kolom</a:t>
            </a:r>
            <a:r>
              <a:rPr lang="en-US" dirty="0"/>
              <a:t> E</a:t>
            </a:r>
          </a:p>
          <a:p>
            <a:r>
              <a:rPr lang="en-US" dirty="0" err="1"/>
              <a:t>Rij</a:t>
            </a:r>
            <a:r>
              <a:rPr lang="en-US" dirty="0"/>
              <a:t> “Roeland” </a:t>
            </a:r>
            <a:r>
              <a:rPr lang="en-US" dirty="0" err="1"/>
              <a:t>Inserten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niels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Laurens,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weghalen</a:t>
            </a:r>
            <a:r>
              <a:rPr lang="en-US" dirty="0"/>
              <a:t> op </a:t>
            </a:r>
            <a:br>
              <a:rPr lang="en-US" dirty="0"/>
            </a:br>
            <a:r>
              <a:rPr lang="en-US" dirty="0" err="1"/>
              <a:t>oorspronkelijke</a:t>
            </a:r>
            <a:r>
              <a:rPr lang="en-US" dirty="0"/>
              <a:t> </a:t>
            </a:r>
            <a:r>
              <a:rPr lang="en-US" dirty="0" err="1"/>
              <a:t>plaats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B9336-AD3A-4163-AC9B-8A18A149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87" y="1900237"/>
            <a:ext cx="2738438" cy="48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3C54EE-25A4-44CE-8E77-A82C2C15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4" y="3831412"/>
            <a:ext cx="2057400" cy="504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7300F-5F2A-4377-A629-98C0304FD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714" y="4795609"/>
            <a:ext cx="44100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56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D84CA-7EFA-4E68-8FE9-2A1F881DB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C37B2-C4BF-4D95-B910-E9F91F45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F13EA-481F-4BA4-BB5B-57DBC54A3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390522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4701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BEDB-608F-4465-B07B-D976B6F9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0059F-7FD2-4AF8-ABB8-9F0A741C8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3C6DC-E465-4D72-B8DF-7EF94237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21205"/>
            <a:ext cx="54292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827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BA13-6AC6-429D-97AE-156A8112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D344F-C817-4842-918C-FF8B36143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4AD6C-78D0-45FB-AB18-5C65D90F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7626699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785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D589-0E16-41FE-9A85-8BAA379C4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&amp; Columns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D7C79-C2B5-48F3-AA26-2DC2121B2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994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F932F-AB0B-4EA7-A256-870CE11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Constants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801E-B5D2-48E6-83F3-E8F0A5EC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Constants have a value that doesn’t change</a:t>
            </a:r>
          </a:p>
          <a:p>
            <a:r>
              <a:rPr lang="en-US" dirty="0"/>
              <a:t>Constants and variables both have datatype and a name</a:t>
            </a:r>
          </a:p>
          <a:p>
            <a:r>
              <a:rPr lang="en-US" dirty="0"/>
              <a:t>Rules for names</a:t>
            </a:r>
          </a:p>
          <a:p>
            <a:pPr lvl="1"/>
            <a:r>
              <a:rPr lang="en-US" dirty="0"/>
              <a:t>Letter as first character</a:t>
            </a:r>
          </a:p>
          <a:p>
            <a:pPr lvl="1"/>
            <a:r>
              <a:rPr lang="en-US" dirty="0"/>
              <a:t>Don’t use disallowed characters like space, period, exclamation, @, &amp;, $, #</a:t>
            </a:r>
          </a:p>
          <a:p>
            <a:pPr lvl="1"/>
            <a:r>
              <a:rPr lang="en-US" dirty="0"/>
              <a:t>255 or fewer characters in length</a:t>
            </a:r>
          </a:p>
          <a:p>
            <a:pPr lvl="1"/>
            <a:r>
              <a:rPr lang="en-US" dirty="0"/>
              <a:t>Try to use names that make it clear what you use the variables for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721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A8424-AC92-4E20-B9B2-6EC005FB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Dagelijkse</a:t>
            </a:r>
            <a:r>
              <a:rPr lang="en-US" dirty="0"/>
              <a:t> telling </a:t>
            </a:r>
            <a:r>
              <a:rPr lang="en-US" dirty="0" err="1"/>
              <a:t>bestand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6952-26A1-4D61-82D5-0DD414C78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6A01D-F814-425D-B89A-6F15FD8E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084832"/>
            <a:ext cx="4867275" cy="168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F5F22-5224-46D8-B6EE-FAF6339E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7" y="1928812"/>
            <a:ext cx="5267325" cy="27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ACC933-9FD0-4276-AE57-17F392061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226" y="5586603"/>
            <a:ext cx="35718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603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ABE2-109F-4055-9EC5-AB8949D3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https://master-it.nl/evaluatie/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B540A-6E09-49F5-B952-0455CA909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90A17-D78B-4D32-AA7C-B8E62299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92"/>
            <a:ext cx="119824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B5EC-CD17-4CD1-8745-AE9647E9D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F151D-92CA-4A15-874E-4BCF25B5A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507E-2456-4C4E-8CB2-126F4EA4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674" y="109537"/>
            <a:ext cx="5724525" cy="655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35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774-7466-4ACF-B8A8-A49C55E9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types, which to pick?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349F-2D32-472C-9C72-7801342B3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AAB70-C2E0-4E7D-A5CE-BAAE208F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963606"/>
            <a:ext cx="7272338" cy="46681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57947C-8B6E-42C1-B7B9-A91696C106A6}"/>
              </a:ext>
            </a:extLst>
          </p:cNvPr>
          <p:cNvSpPr/>
          <p:nvPr/>
        </p:nvSpPr>
        <p:spPr>
          <a:xfrm>
            <a:off x="8724900" y="2562225"/>
            <a:ext cx="1304925" cy="3834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788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5565-3804-4D29-A038-259ACE24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978ED-4C01-4054-ACFF-EE6123777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0C6BA-C3A6-4743-8905-636BBC329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205037"/>
            <a:ext cx="3700463" cy="1318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27DBE-BC4C-4925-B4F5-057998033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8" y="3633131"/>
            <a:ext cx="532124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44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0DFB-1E87-44C8-82C4-9570DFFD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and option explicit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22D52-EA2F-4409-AB79-E79804B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makes variables available in the whole project</a:t>
            </a:r>
          </a:p>
          <a:p>
            <a:r>
              <a:rPr lang="en-US" dirty="0"/>
              <a:t>Use option explicit at the top of your code file to force you to declare every variable, otherwise VBA will make a new variable every time you use a new variable name in your code.</a:t>
            </a:r>
          </a:p>
          <a:p>
            <a:r>
              <a:rPr lang="en-US" dirty="0"/>
              <a:t>Why use option explicit?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89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9ABD6-37CB-4CB1-85BF-1B9B39CE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a value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958DF-A035-4208-A61B-080D72AE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008A8-2EB0-488B-9B42-46D67576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05037"/>
            <a:ext cx="3319663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9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6B64-E486-48BF-91EB-548E88C2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 and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6AFF-9675-468D-BB6F-05695113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Cells(3,2).Value = “Hello”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F5AED-9372-47FA-B351-B92575424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9" y="2286000"/>
            <a:ext cx="5000625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23A3F-80ED-48E0-8BF6-7734FA58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39" y="3714750"/>
            <a:ext cx="50673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669F-5121-4011-8C2E-CF00DD2F2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47A80-AEA1-4CC9-AC87-22DBFCA3E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https://labs3.virsoft.net/master-it/office/</a:t>
            </a:r>
          </a:p>
          <a:p>
            <a:r>
              <a:rPr lang="en-US" dirty="0"/>
              <a:t>Password: m@st3rittraining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343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D48-FBD5-4E83-A8D9-09B455EA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1911-E6B6-47DD-903F-FDFEAF22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0D08B-1ACD-4453-9221-7A5F6F66C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286000"/>
            <a:ext cx="5188527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2FBC5-C69E-4811-9ED3-EAF0E82A0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53" y="4200525"/>
            <a:ext cx="31623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1A1A84-8742-4330-A431-9D48B6BF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14" y="4200525"/>
            <a:ext cx="1409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7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A850-1E7F-42E4-93D0-23DFB291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 to numbers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B6C3C-F16B-4B5D-9CD3-C1C8966C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12D2B-6F0F-479C-ABD5-828C3834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2157412"/>
            <a:ext cx="6549373" cy="197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83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9B0D-29D4-4EF0-B790-3AF1750FF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66C8-A32B-4814-9D75-7BEDBDCD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Operator precedence (</a:t>
            </a:r>
            <a:r>
              <a:rPr lang="en-US" dirty="0" err="1"/>
              <a:t>meneer</a:t>
            </a:r>
            <a:r>
              <a:rPr lang="en-US" dirty="0"/>
              <a:t> van dale </a:t>
            </a:r>
            <a:r>
              <a:rPr lang="en-US" dirty="0" err="1"/>
              <a:t>wacht</a:t>
            </a:r>
            <a:r>
              <a:rPr lang="en-US" dirty="0"/>
              <a:t> op </a:t>
            </a:r>
            <a:r>
              <a:rPr lang="en-US" dirty="0" err="1"/>
              <a:t>antwoord</a:t>
            </a:r>
            <a:r>
              <a:rPr lang="en-US" dirty="0"/>
              <a:t>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A6C5-CEEB-47E6-89A2-223DDEA3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3" y="2190750"/>
            <a:ext cx="5910072" cy="37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3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A272-4BDF-41CC-A010-D7FB3517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915A3-2EF7-4E01-96BB-54F1A4B9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9E2B7-C575-43C1-A79D-00697FB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1237"/>
            <a:ext cx="4530581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4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85E0-EE9A-4314-83CC-EDEEF23F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ED3C-E8F2-43EA-8D1F-617A76D05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Format(expression, style)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D4E69B-FD56-44DE-8842-1289E2547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5"/>
            <a:ext cx="5262372" cy="3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9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A73D0-FA20-4E6A-9C51-38288181A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5B079-AFA9-4AA6-90EE-D32FE6A7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6D87C-D69C-4D58-8C68-3242A259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4" y="2286000"/>
            <a:ext cx="4161971" cy="2114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99EA0-D67E-493F-9E42-18DA35E1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44" y="2681287"/>
            <a:ext cx="2537956" cy="2995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12158A-2427-4F0B-9EA9-C8FBF346F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" y="5724845"/>
            <a:ext cx="4991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3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411C-9874-41FE-8E0C-46D4CC5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B125-5B6A-484B-A499-B6C3F1E2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35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04EC4-766D-4D3F-ACC2-2D07ABC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71787"/>
            <a:ext cx="71628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36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F3B6-3F5C-454C-9DBA-E6131C2A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29643-628D-49DB-B013-8023DB83A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94F5-89CA-4048-9B55-3731B4A11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2662"/>
            <a:ext cx="4943475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CB8E72-13C5-410A-976B-2241CCA0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7" y="4638675"/>
            <a:ext cx="4943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43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0DC7D-D0AD-4EC3-90B8-DE188DED4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C9996-006C-41E1-8DA9-88C6108EA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2D2AF-C347-4C7F-8895-5F84D0D41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444547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4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D862E-6E41-409B-A400-6038AAFD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4FBD-7718-4D83-9D12-F1747AD05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4C8EE-D98B-4B9E-A7FC-6EDF9FB9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62422" cy="304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5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4BAFC-9E6C-4A64-9ECA-87AC0E94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VBA, Why use it?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5644A-78BC-449D-B8F3-CB45BD904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normal Excel functionality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Use Loops and programming logic </a:t>
            </a:r>
          </a:p>
          <a:p>
            <a:r>
              <a:rPr lang="en-US" dirty="0"/>
              <a:t>Typical start by recording a Macro to discover VBA</a:t>
            </a:r>
          </a:p>
          <a:p>
            <a:r>
              <a:rPr lang="en-US" dirty="0"/>
              <a:t>Logical next step after mastering Excel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58159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283D-7F72-49F6-B1C4-649D03A5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492AD-8922-435C-8E3F-B6AE695D6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3992F-2B27-4114-9D34-7946B130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671947" cy="41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5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152B-0E0A-428C-A752-3CFFC0C4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If..then..else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36E93-E865-4950-8CB2-A497E9A14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28036-DCFC-4A30-A470-FACC2E83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1712"/>
            <a:ext cx="5526245" cy="2938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8A3D4-A5E4-4DF1-AE89-C143D1C9E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2" y="5411343"/>
            <a:ext cx="50387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41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753F-23E0-4609-83AC-962510A1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0EE99-FB29-4B12-8716-E27E868FB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54A91-EF7C-47F1-AB77-94BAFA3B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94032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5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E52C-53B0-4D1E-9A65-3EDC2E50E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E457-85C6-4F65-98DB-86AF2C347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FFC95-37C3-44AF-9BB5-F7C003BC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90997" cy="36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3B54-D00E-42A7-A885-9776435E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4C8C9-4B9F-4FF7-B020-70BA182D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37F59-CB76-431E-BD07-6B30A582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75193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9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590FA-7DB6-4D59-8691-C71E4BE1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DE9D-6563-474A-B151-960D2CA6B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Required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Numeric value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A076C-3CFC-4D77-9899-E0B62C9D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09862"/>
            <a:ext cx="4150210" cy="121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0C5077-4843-499E-8453-97380F44E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786312"/>
            <a:ext cx="3776472" cy="126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2867-038E-4507-9F6E-25383C78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and 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8A5BA-D929-4AB3-A64E-81308DDB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0A7A16-CB59-400F-B892-88AF69E75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5194719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8E9B9C-3E32-4C72-9563-45A0C5509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4" y="3830191"/>
            <a:ext cx="4714875" cy="15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8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518F2-6D63-4966-92C9-94D95B068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geslaagd</a:t>
            </a:r>
            <a:r>
              <a:rPr lang="en-US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2A3A8-414F-4A26-A903-6FE1991F0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Vraag</a:t>
            </a:r>
            <a:r>
              <a:rPr lang="en-US" dirty="0"/>
              <a:t> om 2 </a:t>
            </a:r>
            <a:r>
              <a:rPr lang="en-US" dirty="0" err="1"/>
              <a:t>tentamencijfers</a:t>
            </a:r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gemiddelde</a:t>
            </a:r>
            <a:endParaRPr lang="en-US" dirty="0"/>
          </a:p>
          <a:p>
            <a:r>
              <a:rPr lang="en-US" dirty="0"/>
              <a:t>Als &gt;6 </a:t>
            </a:r>
            <a:r>
              <a:rPr lang="en-US" dirty="0" err="1"/>
              <a:t>gefeliciteerd</a:t>
            </a:r>
            <a:endParaRPr lang="en-US" dirty="0"/>
          </a:p>
          <a:p>
            <a:r>
              <a:rPr lang="en-US" dirty="0"/>
              <a:t>Anders jammer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63902-2D70-4B5C-A0A9-3601FA77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37" y="1718691"/>
            <a:ext cx="7243763" cy="481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0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6727-61F9-489C-8120-C7475ECF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51950-4BD1-4744-AF45-A7240898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48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B7805-9F2E-473F-9671-E9816997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02267"/>
            <a:ext cx="7124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64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AA3D-C731-44BD-AF7A-530AD4CC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96DA3-EF6E-4241-97AE-3EBE4C7E4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perform operations a number of times, or until a condition is met</a:t>
            </a:r>
          </a:p>
          <a:p>
            <a:r>
              <a:rPr lang="en-US" dirty="0"/>
              <a:t>For instance</a:t>
            </a:r>
          </a:p>
          <a:p>
            <a:pPr lvl="1"/>
            <a:r>
              <a:rPr lang="en-US" dirty="0"/>
              <a:t>Count to 100</a:t>
            </a:r>
          </a:p>
          <a:p>
            <a:pPr lvl="1"/>
            <a:r>
              <a:rPr lang="en-US" dirty="0"/>
              <a:t>Check values till you find a value of 0</a:t>
            </a:r>
          </a:p>
          <a:p>
            <a:pPr lvl="1"/>
            <a:r>
              <a:rPr lang="en-US" dirty="0"/>
              <a:t>Check cells till you find a value</a:t>
            </a:r>
          </a:p>
          <a:p>
            <a:pPr lvl="1"/>
            <a:r>
              <a:rPr lang="en-US" dirty="0"/>
              <a:t>Open an input box till the user enters a valid value</a:t>
            </a:r>
          </a:p>
          <a:p>
            <a:pPr lvl="1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310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293E-CFF2-426E-A4C7-D45A207D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E4E9-8AD1-478C-A7E3-EF50749C8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really changed, so a bit outdated</a:t>
            </a:r>
          </a:p>
          <a:p>
            <a:r>
              <a:rPr lang="en-US" dirty="0"/>
              <a:t>Microsoft envisioned everybody using .NET to extend Office functionality</a:t>
            </a:r>
          </a:p>
          <a:p>
            <a:r>
              <a:rPr lang="en-US" dirty="0"/>
              <a:t>Tools to run programs, debug programs</a:t>
            </a:r>
          </a:p>
          <a:p>
            <a:r>
              <a:rPr lang="en-US" dirty="0"/>
              <a:t>Structured overview of the different Modules</a:t>
            </a:r>
          </a:p>
          <a:p>
            <a:r>
              <a:rPr lang="en-US" dirty="0"/>
              <a:t>(May need to be Enabled in File-Options-Customize Ribbon)</a:t>
            </a:r>
          </a:p>
          <a:p>
            <a:r>
              <a:rPr lang="en-US" dirty="0"/>
              <a:t>ALT+F11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3051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71E5-DF3B-4AB0-A3B9-9E269A0A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06E32-57B7-484E-9332-70A4B2C4B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3DA2D-8405-4117-A076-169CC74F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2" y="2285999"/>
            <a:ext cx="3195447" cy="20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81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D1D62-F7B8-46E1-827A-3E2728DF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817BF-1B0F-4127-950F-D3438C894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while the condition is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EBD30-3E17-4434-8C13-B9EBE71CB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719387"/>
            <a:ext cx="3623895" cy="2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5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AF55-B78D-4E75-A06F-93354BEC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Do..loop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D41B5-6F1D-4D18-9C72-ADDEF95D7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 until a condition becomes true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7948-19F7-413E-84D5-5CD0AFEB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62250"/>
            <a:ext cx="3747897" cy="297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F5414-292B-47A0-AF15-B93478DEC400}"/>
              </a:ext>
            </a:extLst>
          </p:cNvPr>
          <p:cNvSpPr txBox="1"/>
          <p:nvPr/>
        </p:nvSpPr>
        <p:spPr>
          <a:xfrm>
            <a:off x="1600200" y="3190875"/>
            <a:ext cx="485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until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359892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E3D2-EBF8-42BB-9CF2-A8FB0D59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Hoger</a:t>
            </a:r>
            <a:r>
              <a:rPr lang="en-US" dirty="0"/>
              <a:t> lager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FDEA-A188-4088-81FD-BD2358B81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A706-8E3C-4F85-9E5E-4CFCE83C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50" y="223837"/>
            <a:ext cx="6496050" cy="566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1F5C33-B25C-435A-B665-EB2A8395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4025"/>
            <a:ext cx="6851507" cy="43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30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7B43-97D8-4F8F-B029-D4E4C9D1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A6876-6150-4CB8-8610-BF9353C67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58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8129A-2A13-4481-BC9D-D3DB1DA1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59405"/>
            <a:ext cx="7086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27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664C-61AE-44F2-8C3C-525F27CC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 module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52226-256A-4A14-B506-01AC4896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 exercises at the back of the chapter</a:t>
            </a:r>
          </a:p>
          <a:p>
            <a:r>
              <a:rPr lang="en-US" dirty="0"/>
              <a:t>Library budget</a:t>
            </a:r>
          </a:p>
          <a:p>
            <a:r>
              <a:rPr lang="en-US" dirty="0"/>
              <a:t>Sun Lake Hardware Rentals</a:t>
            </a:r>
          </a:p>
          <a:p>
            <a:r>
              <a:rPr lang="en-US" dirty="0"/>
              <a:t>Food Service Company</a:t>
            </a:r>
          </a:p>
          <a:p>
            <a:r>
              <a:rPr lang="en-US" dirty="0"/>
              <a:t>Car Payment Calculation</a:t>
            </a:r>
          </a:p>
          <a:p>
            <a:r>
              <a:rPr lang="en-US" dirty="0"/>
              <a:t>Capstone </a:t>
            </a:r>
            <a:r>
              <a:rPr lang="en-US" dirty="0" err="1"/>
              <a:t>Excercise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978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1225-2CB3-4C1B-B521-2EB97539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 and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76527-A404-405C-A11B-E8026A5FB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kinds of methods in VBA: Subs and Functions</a:t>
            </a:r>
          </a:p>
          <a:p>
            <a:r>
              <a:rPr lang="en-US" dirty="0"/>
              <a:t>Subs don’t return a value </a:t>
            </a:r>
          </a:p>
          <a:p>
            <a:r>
              <a:rPr lang="en-US" dirty="0"/>
              <a:t>Functions do return a value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02846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3355-B956-4AAE-A94B-E868AF79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Blackbox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4CFF1-079C-4525-8A15-83C647562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email </a:t>
            </a:r>
            <a:r>
              <a:rPr lang="en-US" dirty="0" err="1"/>
              <a:t>stuurt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mensen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endParaRPr lang="en-US" dirty="0"/>
          </a:p>
          <a:p>
            <a:r>
              <a:rPr lang="en-US" dirty="0"/>
              <a:t>Procedure die het </a:t>
            </a:r>
            <a:r>
              <a:rPr lang="en-US" dirty="0" err="1"/>
              <a:t>aantal</a:t>
            </a:r>
            <a:r>
              <a:rPr lang="en-US" dirty="0"/>
              <a:t> orders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open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verkoper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foto</a:t>
            </a:r>
            <a:r>
              <a:rPr lang="en-US" dirty="0"/>
              <a:t> </a:t>
            </a:r>
            <a:r>
              <a:rPr lang="en-US" dirty="0" err="1"/>
              <a:t>inleest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converteert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zwart</a:t>
            </a:r>
            <a:r>
              <a:rPr lang="en-US" dirty="0"/>
              <a:t>-wit </a:t>
            </a:r>
            <a:r>
              <a:rPr lang="en-US" dirty="0" err="1"/>
              <a:t>foto</a:t>
            </a:r>
            <a:endParaRPr lang="en-US" dirty="0"/>
          </a:p>
          <a:p>
            <a:r>
              <a:rPr lang="en-US" dirty="0"/>
              <a:t>Procedure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gebruiker</a:t>
            </a:r>
            <a:r>
              <a:rPr lang="en-US" dirty="0"/>
              <a:t> </a:t>
            </a:r>
            <a:r>
              <a:rPr lang="en-US" dirty="0" err="1"/>
              <a:t>vraagt</a:t>
            </a:r>
            <a:r>
              <a:rPr lang="en-US" dirty="0"/>
              <a:t> om 5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van </a:t>
            </a:r>
            <a:r>
              <a:rPr lang="en-US" dirty="0" err="1"/>
              <a:t>teruggeeft</a:t>
            </a:r>
            <a:endParaRPr lang="en-US" dirty="0"/>
          </a:p>
          <a:p>
            <a:r>
              <a:rPr lang="en-US" dirty="0"/>
              <a:t>Procedure die van </a:t>
            </a:r>
            <a:r>
              <a:rPr lang="en-US" dirty="0" err="1"/>
              <a:t>een</a:t>
            </a:r>
            <a:r>
              <a:rPr lang="en-US" dirty="0"/>
              <a:t> integer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maakt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11 -&gt; elf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0978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A35D-1E44-4854-A7D5-ED7922D4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C459-FB1F-4796-BF70-7E0FF02D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 Name ()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Sub Name(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r>
              <a:rPr lang="en-US" dirty="0"/>
              <a:t>End sub</a:t>
            </a:r>
          </a:p>
          <a:p>
            <a:endParaRPr lang="en-US" dirty="0"/>
          </a:p>
          <a:p>
            <a:r>
              <a:rPr lang="en-US" dirty="0"/>
              <a:t>Call Name(1, 2)</a:t>
            </a:r>
          </a:p>
          <a:p>
            <a:r>
              <a:rPr lang="en-US" dirty="0"/>
              <a:t>Name 1, 2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49956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C9F9-DED1-41C4-8522-0ABB2FC52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93CA-704E-47E1-B898-2264B21B7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Name()</a:t>
            </a:r>
          </a:p>
          <a:p>
            <a:pPr marL="128016" lvl="1" indent="0">
              <a:buNone/>
            </a:pPr>
            <a:r>
              <a:rPr lang="en-US" dirty="0"/>
              <a:t>Name = “value”</a:t>
            </a:r>
          </a:p>
          <a:p>
            <a:r>
              <a:rPr lang="en-US" dirty="0"/>
              <a:t>End Function</a:t>
            </a:r>
          </a:p>
          <a:p>
            <a:endParaRPr lang="en-US" dirty="0"/>
          </a:p>
          <a:p>
            <a:r>
              <a:rPr lang="en-US" dirty="0"/>
              <a:t>Function Name (</a:t>
            </a:r>
            <a:r>
              <a:rPr lang="en-US" dirty="0" err="1"/>
              <a:t>Leeftijd</a:t>
            </a:r>
            <a:r>
              <a:rPr lang="en-US" dirty="0"/>
              <a:t> as integer)</a:t>
            </a:r>
          </a:p>
          <a:p>
            <a:pPr lvl="1"/>
            <a:r>
              <a:rPr lang="en-US" dirty="0"/>
              <a:t>Name  = “value”</a:t>
            </a:r>
          </a:p>
          <a:p>
            <a:r>
              <a:rPr lang="en-US" dirty="0"/>
              <a:t>End 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2895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24FD-1228-453B-85EB-704C9B2D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Editor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83A07-5271-4A71-B27B-A15AD9480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BC127-8094-4387-9F2E-FB67FDDB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219325"/>
            <a:ext cx="6972300" cy="44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6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0FD16-E250-4E43-8968-D0AE6885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functions from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B7C9-F772-4040-BC3B-C41824D6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Excel cells: =</a:t>
            </a:r>
            <a:r>
              <a:rPr lang="en-US" dirty="0" err="1"/>
              <a:t>GetFullName</a:t>
            </a:r>
            <a:r>
              <a:rPr lang="en-US" dirty="0"/>
              <a:t>(A1, B1)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335CC-82D0-4C99-8FC2-DB1A8FA2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77594"/>
            <a:ext cx="44577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8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EBFF-3928-4D53-B316-ADA2B51F1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CEBE-3F62-449E-A095-AF30FACB3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Function die we in Excel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r>
              <a:rPr lang="en-US" dirty="0"/>
              <a:t>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output KOP of MUNT</a:t>
            </a:r>
            <a:endParaRPr lang="en-NL" dirty="0"/>
          </a:p>
        </p:txBody>
      </p:sp>
      <p:pic>
        <p:nvPicPr>
          <p:cNvPr id="1028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E6441511-EA32-489B-AAAD-3DB0CB16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3362325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842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DDB82-8609-414D-A166-853F219C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4735-2B0A-4CE5-8A9C-0D72A88BE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as variables that hold  multiple values of the same 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ReDim</a:t>
            </a:r>
            <a:r>
              <a:rPr lang="en-US" dirty="0"/>
              <a:t> to assign a new length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A2E7-7E26-450A-822F-ED0D785C1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26105"/>
            <a:ext cx="66008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242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2330F-68C0-4981-B088-C869E3A4E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changing lower bound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129E-5EDD-450E-801B-DD94A9E83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CB8E0-31B9-49AE-B488-F8DFFDB82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343150"/>
            <a:ext cx="6400800" cy="108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92427-2004-4975-B09D-CC7954A16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821430"/>
            <a:ext cx="63436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28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15CC-6AA2-4658-B4F2-B6687F5B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Variant values in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C6C01-4854-4CDC-BCB0-ED837EA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28178-02B8-44AE-B902-FAF8BDEC7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391275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9ACD9-394C-45A7-936C-671455F15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219575"/>
            <a:ext cx="6362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337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4E20-A73B-46EC-AB5B-DF6C01D3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BA1E7-4B9E-4081-800D-35EE238F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DBE0-4FC3-46F6-9A8A-3C2DFC88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106DC-1EFD-4CA9-89CD-F0C2FC4E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each..next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B9E5-F1A2-48F2-830E-9CF22082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B033C-2B3C-4E81-B7BC-6497CDE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78380"/>
            <a:ext cx="61722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6246E-D81A-48BC-AC8D-FEF65631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328" y="4773169"/>
            <a:ext cx="6419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5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DA1D-173A-4622-BBD8-C706CC3F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Kop of munt </a:t>
            </a:r>
            <a:r>
              <a:rPr lang="en-US" dirty="0" err="1"/>
              <a:t>vervolg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A714B-3A59-4581-B99C-F495CE6C6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met de </a:t>
            </a:r>
            <a:r>
              <a:rPr lang="en-US" dirty="0" err="1"/>
              <a:t>uitkomst</a:t>
            </a:r>
            <a:r>
              <a:rPr lang="en-US" dirty="0"/>
              <a:t> van 50 </a:t>
            </a:r>
            <a:r>
              <a:rPr lang="en-US" dirty="0" err="1"/>
              <a:t>keer</a:t>
            </a:r>
            <a:r>
              <a:rPr lang="en-US" dirty="0"/>
              <a:t> </a:t>
            </a:r>
            <a:r>
              <a:rPr lang="en-US" dirty="0" err="1"/>
              <a:t>aanroepen</a:t>
            </a:r>
            <a:endParaRPr lang="en-US" dirty="0"/>
          </a:p>
          <a:p>
            <a:r>
              <a:rPr lang="en-US" dirty="0"/>
              <a:t>Van de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KopOfMunt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Functie</a:t>
            </a:r>
            <a:r>
              <a:rPr lang="en-US" dirty="0"/>
              <a:t> met input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van </a:t>
            </a:r>
            <a:r>
              <a:rPr lang="en-US" dirty="0" err="1"/>
              <a:t>kopofmunten</a:t>
            </a:r>
            <a:r>
              <a:rPr lang="en-US" dirty="0"/>
              <a:t> die </a:t>
            </a:r>
            <a:r>
              <a:rPr lang="en-US" dirty="0" err="1"/>
              <a:t>telt</a:t>
            </a:r>
            <a:r>
              <a:rPr lang="en-US" dirty="0"/>
              <a:t> </a:t>
            </a:r>
          </a:p>
          <a:p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 kop </a:t>
            </a:r>
            <a:r>
              <a:rPr lang="en-US" dirty="0" err="1"/>
              <a:t>voorkomt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teruggeeft</a:t>
            </a:r>
            <a:endParaRPr lang="en-NL" dirty="0"/>
          </a:p>
        </p:txBody>
      </p:sp>
      <p:pic>
        <p:nvPicPr>
          <p:cNvPr id="4" name="Picture 4" descr="Kop of munt: de ondoorgrondelijkheid van kansen - Cardano - NL">
            <a:extLst>
              <a:ext uri="{FF2B5EF4-FFF2-40B4-BE49-F238E27FC236}">
                <a16:creationId xmlns:a16="http://schemas.microsoft.com/office/drawing/2014/main" id="{2E215221-D57C-4080-987E-A4F37C4DB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275" y="2084832"/>
            <a:ext cx="40481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AF595-815C-4823-A3DD-51DD3CBC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4668582"/>
            <a:ext cx="3667125" cy="1943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07332-FAF9-41DA-B290-EBC1B2032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29" y="4857750"/>
            <a:ext cx="38862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E6F03-F858-4434-9B2D-0F9272C4A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800" y="4834128"/>
            <a:ext cx="3200400" cy="167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DB603E-0809-493F-B885-84C49B1771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2" y="94107"/>
            <a:ext cx="40862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54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8476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0C6F-A95F-4578-BC67-35923F6A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Multidimensional arrays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F6826-9E53-4690-BD93-29E6BB232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B332-737E-4B14-B651-03964D5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6200775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D6AC-FC68-43FC-B061-0CB89DE6F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24252"/>
            <a:ext cx="63150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5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C8D-6AA2-43C5-9E1F-7776B59B7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99E4-E443-41FE-8F12-AA00FC8F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a keyword and press F1 for the help files related to the selected item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F5DF9C-C58D-44F1-AB04-4517BE7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81287"/>
            <a:ext cx="66008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001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A9AF-D411-4414-BE35-100B4322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334DF-2E77-48DE-B3B2-CF2F1730C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range is a list of cells in excel</a:t>
            </a:r>
          </a:p>
          <a:p>
            <a:r>
              <a:rPr lang="en-US" dirty="0"/>
              <a:t>Range(“A1:A10”)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204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980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9FEA9-9B2C-49F9-9C44-D32A8AE6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MSGBOX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0B4E-E77B-44F2-9135-9B8EE5058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Zet</a:t>
            </a:r>
            <a:r>
              <a:rPr lang="en-US" dirty="0"/>
              <a:t>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Kolom A (A1:A7)</a:t>
            </a:r>
          </a:p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array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zet</a:t>
            </a:r>
            <a:r>
              <a:rPr lang="en-US" dirty="0"/>
              <a:t> de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Excel </a:t>
            </a:r>
            <a:r>
              <a:rPr lang="en-US" dirty="0" err="1"/>
              <a:t>hierin</a:t>
            </a:r>
            <a:endParaRPr lang="en-US" dirty="0"/>
          </a:p>
          <a:p>
            <a:r>
              <a:rPr lang="en-US" dirty="0" err="1"/>
              <a:t>Roep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MsgBox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iedereen</a:t>
            </a:r>
            <a:r>
              <a:rPr lang="en-US" dirty="0"/>
              <a:t> met “</a:t>
            </a:r>
            <a:r>
              <a:rPr lang="en-US" dirty="0" err="1"/>
              <a:t>Goedemiddag</a:t>
            </a:r>
            <a:r>
              <a:rPr lang="en-US" dirty="0"/>
              <a:t>” </a:t>
            </a:r>
            <a:r>
              <a:rPr lang="en-US" dirty="0" err="1"/>
              <a:t>gevolgd</a:t>
            </a:r>
            <a:r>
              <a:rPr lang="en-US" dirty="0"/>
              <a:t> door de naam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72127-EE83-4715-BA65-2095E9852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3776853"/>
            <a:ext cx="3571875" cy="2914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30526-9C7B-462C-AA82-FF203946E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4297680"/>
            <a:ext cx="47815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7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7D3A-8B56-4315-AD4E-77ED55D4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C56E5-EE4D-4285-A59F-60E468CC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object browser to see which functions are available</a:t>
            </a:r>
          </a:p>
          <a:p>
            <a:r>
              <a:rPr lang="en-US" dirty="0"/>
              <a:t>For instance the functions for date calculations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CE3B-7215-4C59-9E7D-31C6651B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1695450"/>
            <a:ext cx="41719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9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0C8-A6AE-42E4-8693-75203BC1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7FBF3-4CE1-4E7D-ACE4-773BAE7A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VBA breaks down its built-in procedures down into eight basic areas:</a:t>
            </a:r>
          </a:p>
          <a:p>
            <a:pPr lvl="1"/>
            <a:r>
              <a:rPr lang="en-US" dirty="0"/>
              <a:t>Conversion</a:t>
            </a:r>
          </a:p>
          <a:p>
            <a:pPr lvl="1"/>
            <a:r>
              <a:rPr lang="en-US" dirty="0"/>
              <a:t>Date/Time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Financial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Interaction</a:t>
            </a:r>
          </a:p>
          <a:p>
            <a:pPr lvl="1"/>
            <a:r>
              <a:rPr lang="en-US" dirty="0"/>
              <a:t>Math</a:t>
            </a:r>
          </a:p>
          <a:p>
            <a:pPr lvl="1"/>
            <a:r>
              <a:rPr lang="en-US" dirty="0"/>
              <a:t>Strings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66013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BCF8E-31AD-4AA7-9970-56C4369D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functions in the immediate window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BFF64-DEDF-42AB-BC4B-6EE9E42E8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r>
              <a:rPr lang="en-US" dirty="0"/>
              <a:t>For instance you want to give your name the proper case, so uppercase for first letters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6759D-E4A1-44D8-9F46-67ED956B9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709862"/>
            <a:ext cx="41243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4467-F2FE-49E1-8E4D-97DD8770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vbstringconv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70526-252A-4978-9245-6AE730680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vbProperCase</a:t>
            </a:r>
            <a:r>
              <a:rPr lang="en-US" dirty="0"/>
              <a:t> is a constant in the </a:t>
            </a:r>
            <a:r>
              <a:rPr lang="en-US" dirty="0" err="1"/>
              <a:t>vbStrConv</a:t>
            </a:r>
            <a:r>
              <a:rPr lang="en-US" dirty="0"/>
              <a:t> class</a:t>
            </a:r>
          </a:p>
          <a:p>
            <a:r>
              <a:rPr lang="en-US" dirty="0"/>
              <a:t>Press F1 for help on this class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CF11DF-528C-43E9-B7CB-9D1841DD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2686050"/>
            <a:ext cx="4724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232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96E2-CE3C-4618-BDDC-AC6BEED6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strconv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1FEF9-4D7F-4557-B65E-AE7C74B7B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immediate window try: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D9E7C-1D3C-47FF-A3ED-8058572D2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2947987"/>
            <a:ext cx="5603971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04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D126-6EA9-41E0-8E29-A019DCEE5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Calculate your age in days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8D50-0252-4EF7-8509-D8F8D680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use this method to find a function that can calculate your age in days</a:t>
            </a:r>
          </a:p>
          <a:p>
            <a:r>
              <a:rPr lang="en-US" dirty="0"/>
              <a:t>Use the Object Browser to get information on available functions</a:t>
            </a:r>
          </a:p>
          <a:p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444B2-AA04-4B28-873E-A4F3AC377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4" y="3811905"/>
            <a:ext cx="6960870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06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A032-0BC6-41B2-8162-01F8E80F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7CED2-80D5-472A-A58E-3F862A09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07BF7-8643-423F-AF70-58AF0431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85166"/>
            <a:ext cx="4191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03106-983B-45B4-8310-A3DC86E3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185166"/>
            <a:ext cx="4248150" cy="396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49370-02E7-4CC8-863B-A3BB55268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4914137"/>
            <a:ext cx="7478756" cy="83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1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92E4-90E7-40E6-BFB9-51C2B436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in </a:t>
            </a:r>
            <a:r>
              <a:rPr lang="en-US" dirty="0" err="1"/>
              <a:t>vba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FD80-9C6E-4D88-979C-8E8C2BBE0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Object-Oriented-Language</a:t>
            </a:r>
          </a:p>
          <a:p>
            <a:r>
              <a:rPr lang="en-US" dirty="0"/>
              <a:t>Methods are located in objects</a:t>
            </a:r>
          </a:p>
          <a:p>
            <a:r>
              <a:rPr lang="en-US" dirty="0"/>
              <a:t>Worksheets, Charts, Ranges, </a:t>
            </a:r>
            <a:r>
              <a:rPr lang="en-US" dirty="0" err="1"/>
              <a:t>etc</a:t>
            </a:r>
            <a:endParaRPr lang="en-US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D5A55-F908-48CF-B8CB-96DE20197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84832"/>
            <a:ext cx="3872484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3FBCB-7C16-42B4-B7CE-CB021D06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2" y="2871787"/>
            <a:ext cx="6349013" cy="6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A7E-ECE7-4B13-9A22-53FEE913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62CB6-AC24-434D-9050-654B8EB5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8B0C-84D2-4237-8D39-7688ED34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3" y="2286000"/>
            <a:ext cx="6012561" cy="314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59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C6AC-86B0-4DA7-8034-77AF0A0B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date and times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0019B-04EA-453D-9EF0-46D39E151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7E81D-C839-4389-90E4-3F540788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0468"/>
            <a:ext cx="6347555" cy="334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5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0716-272C-4BBF-91DB-607A3277F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conversion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17505-141B-481D-9FA4-E6BCB0EC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78056-0A95-42A4-95BC-6C2AC1CF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6000"/>
            <a:ext cx="5614797" cy="35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15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4B1-4249-4AB4-A06C-5E358651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</a:t>
            </a:r>
            <a:r>
              <a:rPr lang="en-US" dirty="0" err="1"/>
              <a:t>vba</a:t>
            </a:r>
            <a:r>
              <a:rPr lang="en-US" dirty="0"/>
              <a:t> functions: other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C27A-DAC2-46E6-A05A-48F8BA1A3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7B10-764E-4485-9ED9-6A856C3F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77619"/>
            <a:ext cx="5847595" cy="30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34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FB9AB-FB5A-4244-8A39-8699C4F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7239-0D9E-438D-A522-115875510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returns the number of days between today and the end of the year</a:t>
            </a:r>
          </a:p>
          <a:p>
            <a:r>
              <a:rPr lang="en-US" dirty="0"/>
              <a:t>Use Date to return today’s date</a:t>
            </a:r>
          </a:p>
          <a:p>
            <a:r>
              <a:rPr lang="en-US" dirty="0"/>
              <a:t>Use </a:t>
            </a:r>
            <a:r>
              <a:rPr lang="en-US" dirty="0" err="1"/>
              <a:t>DateSerial</a:t>
            </a:r>
            <a:r>
              <a:rPr lang="en-US" dirty="0"/>
              <a:t> to build a date from month, day and year components</a:t>
            </a:r>
          </a:p>
          <a:p>
            <a:r>
              <a:rPr lang="en-US" dirty="0"/>
              <a:t>Use Year to return the year from the current date</a:t>
            </a:r>
          </a:p>
          <a:p>
            <a:r>
              <a:rPr lang="en-US" dirty="0"/>
              <a:t>Use </a:t>
            </a:r>
            <a:r>
              <a:rPr lang="en-US" dirty="0" err="1"/>
              <a:t>Datediff</a:t>
            </a:r>
            <a:r>
              <a:rPr lang="en-US" dirty="0"/>
              <a:t> to get the number of days between today and the end of the year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17966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1E3-B0E0-4778-880B-B213C997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67FCB-91B8-4239-8361-4FDEFE86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75090-0B99-4BFC-96BA-BF8B250B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2347912"/>
            <a:ext cx="5276473" cy="27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58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9B5F-13D1-4E30-8093-DCFA3CF9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string to words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3242-A3C4-40C6-A71B-6511D439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 string to words</a:t>
            </a:r>
          </a:p>
          <a:p>
            <a:r>
              <a:rPr lang="en-US" dirty="0"/>
              <a:t>Use the split function</a:t>
            </a:r>
          </a:p>
          <a:p>
            <a:r>
              <a:rPr lang="en-US" dirty="0"/>
              <a:t>Put all the words in excel cells with</a:t>
            </a:r>
          </a:p>
          <a:p>
            <a:r>
              <a:rPr lang="en-US" dirty="0"/>
              <a:t>Cells(1, counter).value =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8780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63C9-4AA3-4222-A1A8-AA737D13E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66F90-7D93-4B6A-A047-A01D0227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day3 - Stitt Feld Handy Group">
            <a:extLst>
              <a:ext uri="{FF2B5EF4-FFF2-40B4-BE49-F238E27FC236}">
                <a16:creationId xmlns:a16="http://schemas.microsoft.com/office/drawing/2014/main" id="{20EA5022-ABCC-4C47-9B34-69427310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08" y="1469795"/>
            <a:ext cx="3779011" cy="495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24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C0EF-6DCB-4768-A6D8-EAB833D0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numbers (</a:t>
            </a:r>
            <a:r>
              <a:rPr lang="en-US" dirty="0" err="1"/>
              <a:t>rnd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354B2-8DE9-4CA1-BC37-1875BAC96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A5825-BB5A-4AC4-BBB3-7D4D5B54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734" y="2202425"/>
            <a:ext cx="6998315" cy="439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440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E2BE-8EE9-4D76-9E3D-2A4E9CAE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err="1"/>
              <a:t>vervolg</a:t>
            </a:r>
            <a:r>
              <a:rPr lang="en-US" dirty="0"/>
              <a:t> </a:t>
            </a:r>
            <a:r>
              <a:rPr lang="en-US" dirty="0" err="1"/>
              <a:t>Kaarten</a:t>
            </a:r>
            <a:r>
              <a:rPr lang="en-US" dirty="0"/>
              <a:t> </a:t>
            </a:r>
            <a:r>
              <a:rPr lang="en-US" dirty="0" err="1"/>
              <a:t>kleur</a:t>
            </a:r>
            <a:r>
              <a:rPr lang="en-US" dirty="0"/>
              <a:t> (</a:t>
            </a:r>
            <a:r>
              <a:rPr lang="en-US" dirty="0" err="1"/>
              <a:t>herhaling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5D1D-4FEE-4689-8FC2-A783BEB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Verander</a:t>
            </a:r>
            <a:r>
              <a:rPr lang="en-US" dirty="0"/>
              <a:t> de </a:t>
            </a:r>
            <a:r>
              <a:rPr lang="en-US" dirty="0" err="1"/>
              <a:t>uitkomst</a:t>
            </a:r>
            <a:r>
              <a:rPr lang="en-US" dirty="0"/>
              <a:t> van de </a:t>
            </a:r>
            <a:r>
              <a:rPr lang="en-US" dirty="0" err="1"/>
              <a:t>vorige</a:t>
            </a:r>
            <a:r>
              <a:rPr lang="en-US" dirty="0"/>
              <a:t> </a:t>
            </a:r>
            <a:r>
              <a:rPr lang="en-US" dirty="0" err="1"/>
              <a:t>oefening</a:t>
            </a:r>
            <a:r>
              <a:rPr lang="en-US" dirty="0"/>
              <a:t>, </a:t>
            </a:r>
            <a:r>
              <a:rPr lang="en-US" dirty="0" err="1"/>
              <a:t>zodat</a:t>
            </a:r>
            <a:r>
              <a:rPr lang="en-US" dirty="0"/>
              <a:t> er in </a:t>
            </a:r>
            <a:r>
              <a:rPr lang="en-US" dirty="0" err="1"/>
              <a:t>plaat</a:t>
            </a:r>
            <a:r>
              <a:rPr lang="en-US" dirty="0"/>
              <a:t> van KOP of MUNT</a:t>
            </a:r>
          </a:p>
          <a:p>
            <a:r>
              <a:rPr lang="en-US" dirty="0"/>
              <a:t>KLAVEREN, RUITEN, HARTEN, SCHOPPEN de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Tel hoe </a:t>
            </a:r>
            <a:r>
              <a:rPr lang="en-US" dirty="0" err="1"/>
              <a:t>vaak</a:t>
            </a:r>
            <a:r>
              <a:rPr lang="en-US" dirty="0"/>
              <a:t> SCHOPPEN </a:t>
            </a:r>
            <a:r>
              <a:rPr lang="en-US" dirty="0" err="1"/>
              <a:t>voorkomt</a:t>
            </a:r>
            <a:endParaRPr lang="en-NL" dirty="0"/>
          </a:p>
        </p:txBody>
      </p:sp>
      <p:pic>
        <p:nvPicPr>
          <p:cNvPr id="2050" name="Picture 2" descr="Learn The Suits, Cards, Values | Beginner's Step-by-Step Guide to Playing  Poker | Guides">
            <a:extLst>
              <a:ext uri="{FF2B5EF4-FFF2-40B4-BE49-F238E27FC236}">
                <a16:creationId xmlns:a16="http://schemas.microsoft.com/office/drawing/2014/main" id="{5B066B2D-1F19-4F18-92ED-64040185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699" y="3429000"/>
            <a:ext cx="7229475" cy="300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2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BE02-151B-474A-AD5A-B71543A4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debug a procedure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9905-9CE0-480B-9873-FE4CCDC59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used to step through the code</a:t>
            </a:r>
          </a:p>
          <a:p>
            <a:r>
              <a:rPr lang="en-US" dirty="0"/>
              <a:t>Making it possible to find errors</a:t>
            </a:r>
          </a:p>
          <a:p>
            <a:r>
              <a:rPr lang="en-US" dirty="0"/>
              <a:t>F8 Step into</a:t>
            </a:r>
          </a:p>
          <a:p>
            <a:r>
              <a:rPr lang="en-US" dirty="0"/>
              <a:t>SHIFT + F8 Step over</a:t>
            </a:r>
          </a:p>
          <a:p>
            <a:r>
              <a:rPr lang="en-US" dirty="0"/>
              <a:t>CTRL + SHIFT + F8 Step out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C9F7E-664F-4CA0-9405-5BE8AE3F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111" y="3257551"/>
            <a:ext cx="712089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5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47BC-35AB-49C4-BD96-5ED25A6F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1A082-016C-409E-A8E3-0A49B2AE3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Vraag</a:t>
            </a:r>
            <a:r>
              <a:rPr lang="en-US" dirty="0"/>
              <a:t> de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nummer</a:t>
            </a:r>
            <a:r>
              <a:rPr lang="en-US" dirty="0"/>
              <a:t> 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genereer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vierkant</a:t>
            </a:r>
            <a:r>
              <a:rPr lang="en-US" dirty="0"/>
              <a:t> van N x N, </a:t>
            </a:r>
            <a:r>
              <a:rPr lang="en-US" dirty="0" err="1"/>
              <a:t>dat</a:t>
            </a:r>
            <a:r>
              <a:rPr lang="en-US" dirty="0"/>
              <a:t> je </a:t>
            </a:r>
            <a:r>
              <a:rPr lang="en-US" dirty="0" err="1"/>
              <a:t>laat</a:t>
            </a:r>
            <a:r>
              <a:rPr lang="en-US" dirty="0"/>
              <a:t> </a:t>
            </a:r>
            <a:r>
              <a:rPr lang="en-US" dirty="0" err="1"/>
              <a:t>zien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messagebox</a:t>
            </a:r>
            <a:r>
              <a:rPr lang="en-US" dirty="0"/>
              <a:t>. </a:t>
            </a: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variabele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de x-</a:t>
            </a:r>
            <a:r>
              <a:rPr lang="en-US" dirty="0" err="1"/>
              <a:t>en</a:t>
            </a:r>
            <a:r>
              <a:rPr lang="en-US" dirty="0"/>
              <a:t> in </a:t>
            </a:r>
            <a:r>
              <a:rPr lang="en-US" dirty="0" err="1"/>
              <a:t>zet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Bonus: 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driehoek</a:t>
            </a:r>
            <a:r>
              <a:rPr lang="en-US" dirty="0"/>
              <a:t> die past in de N x N grid.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B1DA3-2AFD-47DB-A93B-CB562DC15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897505"/>
            <a:ext cx="1600200" cy="1400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421A4-FB22-41E8-B5A2-FC9DAE6C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53" y="5014759"/>
            <a:ext cx="1352550" cy="1390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C2791-9379-4D23-8ECE-135134089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190" y="5710084"/>
            <a:ext cx="5364584" cy="395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846A56-302B-42B8-AC6E-0505FBD67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3339" y="0"/>
            <a:ext cx="2649733" cy="4735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C7957D-EBE7-49F9-8D03-BB008A5E0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937" y="56197"/>
            <a:ext cx="2616895" cy="23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71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8B67-1FE0-414F-B874-F1E3AE21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cells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5066-7379-4B83-98EC-3C6A1F546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way:</a:t>
            </a:r>
          </a:p>
          <a:p>
            <a:r>
              <a:rPr lang="en-US" b="1" dirty="0"/>
              <a:t>[a3] = “Hello!”</a:t>
            </a:r>
          </a:p>
          <a:p>
            <a:r>
              <a:rPr lang="en-US" dirty="0"/>
              <a:t>Is the same as:</a:t>
            </a:r>
          </a:p>
          <a:p>
            <a:r>
              <a:rPr lang="en-US" b="1" dirty="0" err="1"/>
              <a:t>Application.evaluate</a:t>
            </a:r>
            <a:r>
              <a:rPr lang="en-US" b="1" dirty="0"/>
              <a:t>(“a3”) = “Hello!”</a:t>
            </a:r>
          </a:p>
          <a:p>
            <a:r>
              <a:rPr lang="en-US" dirty="0"/>
              <a:t>Also possible:</a:t>
            </a:r>
          </a:p>
          <a:p>
            <a:r>
              <a:rPr lang="en-US" b="1" dirty="0"/>
              <a:t>Cells(3, 1).Formula = "=A1+A2“</a:t>
            </a:r>
          </a:p>
          <a:p>
            <a:r>
              <a:rPr lang="en-US" b="1" dirty="0" err="1"/>
              <a:t>ActiveSheet.Cells</a:t>
            </a:r>
            <a:r>
              <a:rPr lang="en-US" b="1" dirty="0"/>
              <a:t>(3, 1).Formula = "=SUM(A1:A2)"</a:t>
            </a:r>
          </a:p>
          <a:p>
            <a:r>
              <a:rPr lang="en-US" b="1" dirty="0"/>
              <a:t>Sheets("Sheet2").Cells(3, 1).Formula = "=SUM(A1:A2)"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338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C2AF-7518-406A-AE8C-7BE3ED87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random </a:t>
            </a:r>
            <a:r>
              <a:rPr lang="en-US" dirty="0" err="1"/>
              <a:t>gemiddelde</a:t>
            </a:r>
            <a:r>
              <a:rPr lang="en-US" dirty="0"/>
              <a:t> 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11A7-4B97-41C1-8EDA-CF75FFF5F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loop die 50 </a:t>
            </a:r>
            <a:r>
              <a:rPr lang="en-US" dirty="0" err="1"/>
              <a:t>willekeurige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 </a:t>
            </a:r>
            <a:r>
              <a:rPr lang="en-US" dirty="0" err="1"/>
              <a:t>genereert</a:t>
            </a:r>
            <a:endParaRPr lang="en-US" dirty="0"/>
          </a:p>
          <a:p>
            <a:r>
              <a:rPr lang="en-US" dirty="0" err="1"/>
              <a:t>Bereken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keer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</a:t>
            </a:r>
          </a:p>
          <a:p>
            <a:r>
              <a:rPr lang="en-US" dirty="0"/>
              <a:t>van 1, dan 2,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getal</a:t>
            </a:r>
            <a:r>
              <a:rPr lang="en-US" dirty="0"/>
              <a:t> in </a:t>
            </a:r>
            <a:r>
              <a:rPr lang="en-US" dirty="0" err="1"/>
              <a:t>kolom</a:t>
            </a:r>
            <a:r>
              <a:rPr lang="en-US" dirty="0"/>
              <a:t> A, </a:t>
            </a:r>
            <a:r>
              <a:rPr lang="en-US" dirty="0" err="1"/>
              <a:t>Zet</a:t>
            </a:r>
            <a:r>
              <a:rPr lang="en-US" dirty="0"/>
              <a:t> het </a:t>
            </a:r>
            <a:r>
              <a:rPr lang="en-US" dirty="0" err="1"/>
              <a:t>gemiddelde</a:t>
            </a:r>
            <a:r>
              <a:rPr lang="en-US" dirty="0"/>
              <a:t> in </a:t>
            </a:r>
            <a:r>
              <a:rPr lang="en-US" dirty="0" err="1"/>
              <a:t>kolom</a:t>
            </a:r>
            <a:r>
              <a:rPr lang="en-US" dirty="0"/>
              <a:t>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1. Loop, 2. </a:t>
            </a:r>
            <a:r>
              <a:rPr lang="en-US" dirty="0" err="1"/>
              <a:t>zet</a:t>
            </a:r>
            <a:r>
              <a:rPr lang="en-US" dirty="0"/>
              <a:t> </a:t>
            </a:r>
            <a:r>
              <a:rPr lang="en-US" dirty="0" err="1"/>
              <a:t>rnd</a:t>
            </a:r>
            <a:r>
              <a:rPr lang="en-US" dirty="0"/>
              <a:t> in excel </a:t>
            </a:r>
            <a:r>
              <a:rPr lang="en-US" dirty="0" err="1"/>
              <a:t>cellen</a:t>
            </a:r>
            <a:endParaRPr lang="en-US" dirty="0"/>
          </a:p>
          <a:p>
            <a:r>
              <a:rPr lang="en-US" dirty="0"/>
              <a:t>3. ga </a:t>
            </a:r>
            <a:r>
              <a:rPr lang="en-US" dirty="0" err="1"/>
              <a:t>kijken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gemiddelde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787FE-7349-4284-BE9E-020CFD443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3945255"/>
            <a:ext cx="1114425" cy="371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1A7069-78DB-49C9-B59A-0DF199A8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4316730"/>
            <a:ext cx="4895850" cy="514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286E2B-8AD6-49C0-B617-74653DB9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3795712"/>
            <a:ext cx="3505200" cy="2600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94506-C80D-467C-ACD9-37C7E1669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75" y="190500"/>
            <a:ext cx="38195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386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C3AC-C80B-4999-8B4F-1CA5CA26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B7375-3844-4234-B156-DE7B2336F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B7D1C-57E5-4F5B-B7BC-47B8EEFD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2" y="2163319"/>
            <a:ext cx="8821930" cy="33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1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D548F-8FBB-4CAB-89FD-F5FA3FBD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3CEF2-8B1A-4C19-9728-D028E51C7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8A9E3-0FC5-420A-8D39-5851F52A1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48640"/>
            <a:ext cx="10098825" cy="51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84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A6-60E2-4221-92A2-1BD86FB2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range to array (</a:t>
            </a:r>
            <a:r>
              <a:rPr lang="en-US" dirty="0" err="1"/>
              <a:t>herhaling</a:t>
            </a:r>
            <a:r>
              <a:rPr lang="en-US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765B-60D1-4D7F-AFF4-ACC005AEC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5D40E-62CA-4825-850D-03FC9E4D6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49149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28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5B5A1-0F0D-43C2-BF25-D12BFF9D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Ranges and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1047-2E65-48F1-BE3B-208A2AD1D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CED37-D84E-4BE6-85CB-88FFDE26F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5917446" cy="40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8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0585-8838-4E17-AC7E-BFF4B386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659C8-CC3E-4E60-BB54-CCB213818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BB421-A442-44B8-9628-3ECECFD24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78246"/>
            <a:ext cx="4845730" cy="2368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CD410-5DDE-487B-8353-1B602C332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846926"/>
            <a:ext cx="7612511" cy="32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276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BB3A-34A6-4A75-B2C4-EDCE3A0D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1BA9-12E8-4614-A702-3FCB69A79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de sheet met al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in Excel</a:t>
            </a:r>
          </a:p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loop om door </a:t>
            </a:r>
            <a:r>
              <a:rPr lang="en-US" dirty="0" err="1"/>
              <a:t>deze</a:t>
            </a:r>
            <a:r>
              <a:rPr lang="en-US" dirty="0"/>
              <a:t> range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lopen</a:t>
            </a:r>
            <a:endParaRPr lang="en-US" dirty="0"/>
          </a:p>
          <a:p>
            <a:r>
              <a:rPr lang="en-US" dirty="0"/>
              <a:t>Tel het </a:t>
            </a:r>
            <a:r>
              <a:rPr lang="en-US" dirty="0" err="1"/>
              <a:t>aantal</a:t>
            </a:r>
            <a:r>
              <a:rPr lang="en-US" dirty="0"/>
              <a:t> letters van alle </a:t>
            </a:r>
            <a:r>
              <a:rPr lang="en-US" dirty="0" err="1"/>
              <a:t>namen</a:t>
            </a:r>
            <a:r>
              <a:rPr lang="en-US" dirty="0"/>
              <a:t> op</a:t>
            </a: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8CDD7-12C2-4440-8DA8-1DD30DA5F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461" y="227408"/>
            <a:ext cx="3571875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3EFF9-475D-42C3-B29A-83C7EEC8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53" y="3510202"/>
            <a:ext cx="4427384" cy="3057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7138F9-AA81-49E4-A87D-701E0D05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" y="3614737"/>
            <a:ext cx="31908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6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FACF-9D4C-4640-9683-70EB8B1B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64DA9-C05C-4280-876E-DDA52998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53FCF-DB77-446F-94C7-74234D01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10116576" cy="35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AB347-7A9D-4D4A-A054-44F674C2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Messagebox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A44DB-C627-4082-9AD5-C51C9D8C6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MsgBox</a:t>
            </a:r>
            <a:r>
              <a:rPr lang="en-US" dirty="0"/>
              <a:t> Function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BEAE5-903A-40B4-8A93-70424CAB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2614612"/>
            <a:ext cx="6853238" cy="3516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EF119-EC5C-40E5-B25E-1E1EC81D6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6053327"/>
            <a:ext cx="5862447" cy="645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C42B3-6C0D-4A43-82AA-A328CC836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017" y="2614612"/>
            <a:ext cx="4311858" cy="26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22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107E-1765-45D0-B61E-4C35DD03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2630D-3BC9-4F49-82DC-DC7A8915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randomDirection</a:t>
            </a:r>
            <a:r>
              <a:rPr lang="en-US" dirty="0"/>
              <a:t>()</a:t>
            </a:r>
          </a:p>
          <a:p>
            <a:r>
              <a:rPr lang="en-US" dirty="0"/>
              <a:t>Of -1 of 0 of 1 </a:t>
            </a:r>
            <a:r>
              <a:rPr lang="en-US" dirty="0" err="1"/>
              <a:t>terug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Loop:</a:t>
            </a:r>
          </a:p>
          <a:p>
            <a:r>
              <a:rPr lang="en-US" dirty="0"/>
              <a:t>A = a + </a:t>
            </a:r>
            <a:r>
              <a:rPr lang="en-US" dirty="0" err="1"/>
              <a:t>randomDirection</a:t>
            </a:r>
            <a:r>
              <a:rPr lang="en-US" dirty="0"/>
              <a:t>(), b = b + </a:t>
            </a:r>
            <a:r>
              <a:rPr lang="en-US" dirty="0" err="1"/>
              <a:t>randomDirection</a:t>
            </a:r>
            <a:r>
              <a:rPr lang="en-US" dirty="0"/>
              <a:t>()</a:t>
            </a:r>
          </a:p>
          <a:p>
            <a:r>
              <a:rPr lang="en-US" dirty="0"/>
              <a:t>Offset(a, b)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nieuwe</a:t>
            </a:r>
            <a:r>
              <a:rPr lang="en-US" dirty="0"/>
              <a:t> cell 1 </a:t>
            </a:r>
            <a:r>
              <a:rPr lang="en-US" dirty="0" err="1"/>
              <a:t>bij</a:t>
            </a:r>
            <a:r>
              <a:rPr lang="en-US" dirty="0"/>
              <a:t> op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F0403-83A7-4995-8FAB-46DAB5A6F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0"/>
            <a:ext cx="6762750" cy="391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E6F17-E2FB-41E8-8A17-F4A664E0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975" y="5987034"/>
            <a:ext cx="73914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73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A9EF-23E3-4B69-A77B-7379D34F5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a cell reference to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FFF6-55F4-48E9-BB5A-6F841C42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1E180-E70E-4770-BB21-FA995EE0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11705"/>
            <a:ext cx="10499783" cy="31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952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6788-4846-4873-9C46-1FB824E3B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3315-80BC-4239-9C77-34EF43D0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74D79-ABE6-430B-A755-A97466888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5999"/>
            <a:ext cx="5357008" cy="3162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5AFD7C-68F6-4FD1-BCCE-C264E8E20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88" y="4965291"/>
            <a:ext cx="5839212" cy="18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20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8AC7-342A-4A4C-9F55-115ABDEE0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excel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A6645-BB19-455C-861E-0E18F876E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E6E25-00EA-41B6-BCB0-4F53252E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13" y="524059"/>
            <a:ext cx="69342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7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3B0F-00AC-438B-8536-53F30F2A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869078-3D52-471E-AD47-D2FC4D2D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09" y="3977046"/>
            <a:ext cx="7172716" cy="211895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C521F8-C6F4-424F-AF6C-575F4D48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7" y="120598"/>
            <a:ext cx="6962775" cy="3667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59521F-486C-4CB9-BF86-5AF76854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548" y="2980249"/>
            <a:ext cx="35337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545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C856-47B0-4FD9-9892-C5C11E74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duplicates in a range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4649B-47D2-4505-AB66-89B9B1D96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1B16-2A2A-4C93-AEBC-2BF736CC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2285999"/>
            <a:ext cx="7613783" cy="248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190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A27EB-11CA-40FB-9B86-38282309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33BA3-93A8-48EB-B0E8-804C6237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00E26-586E-4B22-87E8-8F288F22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7" y="585215"/>
            <a:ext cx="7933059" cy="5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7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0C19E-1E02-4E4E-9DE9-E5558A39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 (full column ref)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43904-95C3-4DDA-AE2E-01206B92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22A51-CE38-491E-AE80-85A0D198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8968752" cy="375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53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4FCDA-2855-4930-B006-2B227377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745B-9B82-439F-A319-08B25328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50424-D3B6-4967-A33A-17188756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8" y="247342"/>
            <a:ext cx="6338197" cy="4177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8AC11C-2CEB-4D45-9EC0-D1A23228E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897" y="1937569"/>
            <a:ext cx="4362450" cy="323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AC6B5-9A35-4D1C-822F-9FFAD51CD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790" y="4625684"/>
            <a:ext cx="6352026" cy="113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027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90EF-46A0-4C18-A2E5-F86B2556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through all sheets in active workbook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ED1-6BC8-4303-8F72-12CA76ED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26987-F607-4456-92C2-00A908BF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7853747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64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6616</TotalTime>
  <Words>1845</Words>
  <Application>Microsoft Office PowerPoint</Application>
  <PresentationFormat>Widescreen</PresentationFormat>
  <Paragraphs>359</Paragraphs>
  <Slides>131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6" baseType="lpstr">
      <vt:lpstr>Calibri</vt:lpstr>
      <vt:lpstr>Tw Cen MT</vt:lpstr>
      <vt:lpstr>Tw Cen MT Condensed</vt:lpstr>
      <vt:lpstr>Wingdings 3</vt:lpstr>
      <vt:lpstr>Integral</vt:lpstr>
      <vt:lpstr>VBA</vt:lpstr>
      <vt:lpstr>Virtual environment</vt:lpstr>
      <vt:lpstr>VBA, Why use it?</vt:lpstr>
      <vt:lpstr>VBA Editor</vt:lpstr>
      <vt:lpstr>VBA Editor Window</vt:lpstr>
      <vt:lpstr>Help</vt:lpstr>
      <vt:lpstr>Objects in vba</vt:lpstr>
      <vt:lpstr>Run and debug a procedure</vt:lpstr>
      <vt:lpstr>Messagebox</vt:lpstr>
      <vt:lpstr>Message box buttons and icons</vt:lpstr>
      <vt:lpstr>Return value from Message Box</vt:lpstr>
      <vt:lpstr>EXErcise</vt:lpstr>
      <vt:lpstr>Variables, Constants</vt:lpstr>
      <vt:lpstr>Variable types</vt:lpstr>
      <vt:lpstr>Variable types, which to pick?</vt:lpstr>
      <vt:lpstr>Declaring a variable</vt:lpstr>
      <vt:lpstr>Public and option explicit</vt:lpstr>
      <vt:lpstr>Assigning a value</vt:lpstr>
      <vt:lpstr>Excel cells and ranges</vt:lpstr>
      <vt:lpstr>Input box</vt:lpstr>
      <vt:lpstr>Converting string to numbers</vt:lpstr>
      <vt:lpstr>calculations</vt:lpstr>
      <vt:lpstr>calculations</vt:lpstr>
      <vt:lpstr>Format output</vt:lpstr>
      <vt:lpstr>Format output</vt:lpstr>
      <vt:lpstr>Exercise</vt:lpstr>
      <vt:lpstr>Decision structures</vt:lpstr>
      <vt:lpstr>If..then</vt:lpstr>
      <vt:lpstr>If..then</vt:lpstr>
      <vt:lpstr>If..then..else</vt:lpstr>
      <vt:lpstr>If..then..else</vt:lpstr>
      <vt:lpstr>Select case</vt:lpstr>
      <vt:lpstr>Select case</vt:lpstr>
      <vt:lpstr>Select case</vt:lpstr>
      <vt:lpstr>Data validation</vt:lpstr>
      <vt:lpstr>Using and or</vt:lpstr>
      <vt:lpstr>Exercise geslaagd?</vt:lpstr>
      <vt:lpstr>exercise</vt:lpstr>
      <vt:lpstr>Loops</vt:lpstr>
      <vt:lpstr>For..next</vt:lpstr>
      <vt:lpstr>Do..loop</vt:lpstr>
      <vt:lpstr>Do..loop</vt:lpstr>
      <vt:lpstr>Exercise Hoger lager</vt:lpstr>
      <vt:lpstr>excercise</vt:lpstr>
      <vt:lpstr>Exercises module 1</vt:lpstr>
      <vt:lpstr>Subs and functions</vt:lpstr>
      <vt:lpstr>Blackbox exercise</vt:lpstr>
      <vt:lpstr>Subs</vt:lpstr>
      <vt:lpstr>Functions</vt:lpstr>
      <vt:lpstr>Using functions from Excel</vt:lpstr>
      <vt:lpstr>Exercise</vt:lpstr>
      <vt:lpstr>Arrays</vt:lpstr>
      <vt:lpstr>Arrays changing lower bound</vt:lpstr>
      <vt:lpstr>Storing Variant values in arrays</vt:lpstr>
      <vt:lpstr>Arrays and loops</vt:lpstr>
      <vt:lpstr>For each..next</vt:lpstr>
      <vt:lpstr>Exercise Kop of munt vervolg</vt:lpstr>
      <vt:lpstr>Exercise vervolg Kaarten kleur</vt:lpstr>
      <vt:lpstr>Multidimensional arrays</vt:lpstr>
      <vt:lpstr>Excel ranges</vt:lpstr>
      <vt:lpstr>Excel range to array</vt:lpstr>
      <vt:lpstr>Exercise MSGBOX met al onze namen</vt:lpstr>
      <vt:lpstr>Built-in Functions</vt:lpstr>
      <vt:lpstr>Built-in functions</vt:lpstr>
      <vt:lpstr>Testing functions in the immediate window</vt:lpstr>
      <vt:lpstr>vbstringconv</vt:lpstr>
      <vt:lpstr>strconv</vt:lpstr>
      <vt:lpstr>Exercise: Calculate your age in days</vt:lpstr>
      <vt:lpstr>PowerPoint Presentation</vt:lpstr>
      <vt:lpstr>Useful vba functions: strings</vt:lpstr>
      <vt:lpstr>Useful vba functions: date and times</vt:lpstr>
      <vt:lpstr>Useful vba functions: conversion</vt:lpstr>
      <vt:lpstr>Useful vba functions: other</vt:lpstr>
      <vt:lpstr>exercise</vt:lpstr>
      <vt:lpstr>Exercise: solution</vt:lpstr>
      <vt:lpstr>Exercise: string to words</vt:lpstr>
      <vt:lpstr>PowerPoint Presentation</vt:lpstr>
      <vt:lpstr>Random numbers (rnd)</vt:lpstr>
      <vt:lpstr>Exercise vervolg Kaarten kleur (herhaling)</vt:lpstr>
      <vt:lpstr>exercise</vt:lpstr>
      <vt:lpstr>Excel cells</vt:lpstr>
      <vt:lpstr>Exercise random gemiddelde 1</vt:lpstr>
      <vt:lpstr>Excel ranges</vt:lpstr>
      <vt:lpstr>PowerPoint Presentation</vt:lpstr>
      <vt:lpstr>Excel range to array (herhaling)</vt:lpstr>
      <vt:lpstr>Ranges and loops</vt:lpstr>
      <vt:lpstr>PowerPoint Presentation</vt:lpstr>
      <vt:lpstr>exercise</vt:lpstr>
      <vt:lpstr>Offset</vt:lpstr>
      <vt:lpstr>exercise</vt:lpstr>
      <vt:lpstr>Saving a cell reference to a variable</vt:lpstr>
      <vt:lpstr>Named ranges</vt:lpstr>
      <vt:lpstr>In excel</vt:lpstr>
      <vt:lpstr>PowerPoint Presentation</vt:lpstr>
      <vt:lpstr>Find duplicates in a range</vt:lpstr>
      <vt:lpstr>PowerPoint Presentation</vt:lpstr>
      <vt:lpstr>User defined functions (full column ref)</vt:lpstr>
      <vt:lpstr>PowerPoint Presentation</vt:lpstr>
      <vt:lpstr>Loop through all sheets in active workbook</vt:lpstr>
      <vt:lpstr>Last used row</vt:lpstr>
      <vt:lpstr>Charts and chart object</vt:lpstr>
      <vt:lpstr>Creating a chart</vt:lpstr>
      <vt:lpstr>PowerPoint Presentation</vt:lpstr>
      <vt:lpstr>Exercise random gemiddelde 2</vt:lpstr>
      <vt:lpstr>Empty chart</vt:lpstr>
      <vt:lpstr>Series formula</vt:lpstr>
      <vt:lpstr>Exercise Staafdiagram</vt:lpstr>
      <vt:lpstr>performance</vt:lpstr>
      <vt:lpstr>Naming the different chart objects</vt:lpstr>
      <vt:lpstr>Exercise</vt:lpstr>
      <vt:lpstr>Editing an existing chart</vt:lpstr>
      <vt:lpstr>Deleting a series</vt:lpstr>
      <vt:lpstr>Exercise</vt:lpstr>
      <vt:lpstr>Copy, cut, paste</vt:lpstr>
      <vt:lpstr>Copy, cut, paste</vt:lpstr>
      <vt:lpstr>Copy, cut, paste</vt:lpstr>
      <vt:lpstr>Copy, cut, paste</vt:lpstr>
      <vt:lpstr>Copy, cut, paste</vt:lpstr>
      <vt:lpstr>Copy, cut, paste</vt:lpstr>
      <vt:lpstr>Copy, cut, paste</vt:lpstr>
      <vt:lpstr>exercise</vt:lpstr>
      <vt:lpstr>Rows &amp; Columns operations</vt:lpstr>
      <vt:lpstr>Rows &amp; Columns</vt:lpstr>
      <vt:lpstr>Rows &amp; Columns</vt:lpstr>
      <vt:lpstr>exercise</vt:lpstr>
      <vt:lpstr>Rows &amp; Columns</vt:lpstr>
      <vt:lpstr>Rows &amp; Columns</vt:lpstr>
      <vt:lpstr>Rows &amp; Columns</vt:lpstr>
      <vt:lpstr>Rows &amp; Columns</vt:lpstr>
      <vt:lpstr>Dagelijkse telling bestand</vt:lpstr>
      <vt:lpstr>https://master-it.nl/evaluatie/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patrick biesheuvel</dc:creator>
  <cp:lastModifiedBy>patrick biesheuvel</cp:lastModifiedBy>
  <cp:revision>22</cp:revision>
  <dcterms:created xsi:type="dcterms:W3CDTF">2022-03-20T14:48:46Z</dcterms:created>
  <dcterms:modified xsi:type="dcterms:W3CDTF">2022-04-05T13:00:59Z</dcterms:modified>
</cp:coreProperties>
</file>